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61" r:id="rId2"/>
    <p:sldId id="569" r:id="rId3"/>
    <p:sldId id="468" r:id="rId4"/>
    <p:sldId id="570" r:id="rId5"/>
    <p:sldId id="579" r:id="rId6"/>
    <p:sldId id="597" r:id="rId7"/>
    <p:sldId id="598" r:id="rId8"/>
    <p:sldId id="580" r:id="rId9"/>
    <p:sldId id="581" r:id="rId10"/>
    <p:sldId id="582" r:id="rId11"/>
    <p:sldId id="583" r:id="rId12"/>
    <p:sldId id="584" r:id="rId13"/>
    <p:sldId id="585" r:id="rId14"/>
    <p:sldId id="577" r:id="rId15"/>
    <p:sldId id="590" r:id="rId16"/>
    <p:sldId id="591" r:id="rId17"/>
    <p:sldId id="618" r:id="rId18"/>
    <p:sldId id="592" r:id="rId19"/>
    <p:sldId id="587" r:id="rId20"/>
    <p:sldId id="589" r:id="rId21"/>
    <p:sldId id="619" r:id="rId22"/>
    <p:sldId id="574" r:id="rId23"/>
    <p:sldId id="600" r:id="rId24"/>
    <p:sldId id="575" r:id="rId25"/>
    <p:sldId id="620" r:id="rId26"/>
    <p:sldId id="576" r:id="rId27"/>
    <p:sldId id="625" r:id="rId28"/>
    <p:sldId id="626" r:id="rId29"/>
    <p:sldId id="621" r:id="rId30"/>
    <p:sldId id="594" r:id="rId31"/>
    <p:sldId id="622" r:id="rId32"/>
    <p:sldId id="593" r:id="rId33"/>
    <p:sldId id="623" r:id="rId34"/>
    <p:sldId id="573" r:id="rId35"/>
    <p:sldId id="624" r:id="rId36"/>
    <p:sldId id="596" r:id="rId37"/>
    <p:sldId id="595" r:id="rId38"/>
    <p:sldId id="409" r:id="rId39"/>
    <p:sldId id="612" r:id="rId40"/>
    <p:sldId id="613" r:id="rId41"/>
    <p:sldId id="571" r:id="rId42"/>
    <p:sldId id="602" r:id="rId43"/>
    <p:sldId id="471" r:id="rId44"/>
    <p:sldId id="604" r:id="rId45"/>
    <p:sldId id="607" r:id="rId46"/>
    <p:sldId id="608" r:id="rId47"/>
    <p:sldId id="609" r:id="rId48"/>
    <p:sldId id="610" r:id="rId49"/>
    <p:sldId id="640" r:id="rId50"/>
    <p:sldId id="615" r:id="rId51"/>
    <p:sldId id="611" r:id="rId52"/>
    <p:sldId id="632" r:id="rId53"/>
    <p:sldId id="633" r:id="rId54"/>
    <p:sldId id="635" r:id="rId55"/>
    <p:sldId id="636" r:id="rId56"/>
    <p:sldId id="637" r:id="rId57"/>
    <p:sldId id="638" r:id="rId58"/>
    <p:sldId id="639" r:id="rId59"/>
    <p:sldId id="627" r:id="rId60"/>
    <p:sldId id="641" r:id="rId61"/>
    <p:sldId id="642" r:id="rId62"/>
    <p:sldId id="643" r:id="rId63"/>
    <p:sldId id="644" r:id="rId64"/>
    <p:sldId id="647" r:id="rId65"/>
    <p:sldId id="648" r:id="rId66"/>
    <p:sldId id="628" r:id="rId67"/>
    <p:sldId id="629" r:id="rId68"/>
    <p:sldId id="645" r:id="rId69"/>
    <p:sldId id="631" r:id="rId70"/>
    <p:sldId id="646" r:id="rId71"/>
    <p:sldId id="634" r:id="rId72"/>
    <p:sldId id="606" r:id="rId73"/>
    <p:sldId id="617" r:id="rId74"/>
    <p:sldId id="616" r:id="rId75"/>
    <p:sldId id="603" r:id="rId76"/>
    <p:sldId id="605" r:id="rId77"/>
    <p:sldId id="649" r:id="rId78"/>
    <p:sldId id="650" r:id="rId79"/>
    <p:sldId id="651" r:id="rId80"/>
    <p:sldId id="652" r:id="rId81"/>
    <p:sldId id="655" r:id="rId82"/>
    <p:sldId id="657" r:id="rId83"/>
    <p:sldId id="658" r:id="rId84"/>
    <p:sldId id="656" r:id="rId85"/>
    <p:sldId id="659" r:id="rId86"/>
    <p:sldId id="661" r:id="rId87"/>
    <p:sldId id="660" r:id="rId88"/>
    <p:sldId id="662" r:id="rId89"/>
    <p:sldId id="653" r:id="rId90"/>
    <p:sldId id="654" r:id="rId91"/>
    <p:sldId id="663" r:id="rId92"/>
    <p:sldId id="664" r:id="rId93"/>
    <p:sldId id="511" r:id="rId94"/>
    <p:sldId id="572" r:id="rId95"/>
    <p:sldId id="260" r:id="rId96"/>
  </p:sldIdLst>
  <p:sldSz cx="12188825" cy="6858000"/>
  <p:notesSz cx="6797675" cy="9926638"/>
  <p:embeddedFontLst>
    <p:embeddedFont>
      <p:font typeface="AU Passata" panose="020B0503030502030804" pitchFamily="34" charset="77"/>
      <p:regular r:id="rId99"/>
      <p:bold r:id="rId100"/>
    </p:embeddedFont>
    <p:embeddedFont>
      <p:font typeface="AU Passata Light" panose="020B0303030902030804" pitchFamily="34" charset="77"/>
      <p:regular r:id="rId101"/>
      <p:bold r:id="rId102"/>
    </p:embeddedFont>
    <p:embeddedFont>
      <p:font typeface="AU Peto" pitchFamily="82" charset="77"/>
      <p:regular r:id="rId103"/>
      <p:bold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Georgia" panose="02040502050405020303" pitchFamily="18" charset="0"/>
      <p:regular r:id="rId109"/>
      <p:bold r:id="rId110"/>
      <p:italic r:id="rId111"/>
      <p:boldItalic r:id="rId112"/>
    </p:embeddedFont>
    <p:embeddedFont>
      <p:font typeface="Wingdings 3" pitchFamily="2" charset="2"/>
      <p:regular r:id="rId113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3" pos="3816" userDrawn="1">
          <p15:clr>
            <a:srgbClr val="A4A3A4"/>
          </p15:clr>
        </p15:guide>
        <p15:guide id="4" orient="horz" pos="2500" userDrawn="1">
          <p15:clr>
            <a:srgbClr val="A4A3A4"/>
          </p15:clr>
        </p15:guide>
        <p15:guide id="5" pos="22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9FA"/>
    <a:srgbClr val="3E79A1"/>
    <a:srgbClr val="8CC63E"/>
    <a:srgbClr val="0D74BC"/>
    <a:srgbClr val="ED3D36"/>
    <a:srgbClr val="2374BC"/>
    <a:srgbClr val="00A6CC"/>
    <a:srgbClr val="A01F62"/>
    <a:srgbClr val="F794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0" autoAdjust="0"/>
    <p:restoredTop sz="76735" autoAdjust="0"/>
  </p:normalViewPr>
  <p:slideViewPr>
    <p:cSldViewPr snapToGrid="0" snapToObjects="1" showGuides="1">
      <p:cViewPr varScale="1">
        <p:scale>
          <a:sx n="97" d="100"/>
          <a:sy n="97" d="100"/>
        </p:scale>
        <p:origin x="952" y="184"/>
      </p:cViewPr>
      <p:guideLst>
        <p:guide orient="horz" pos="1457"/>
        <p:guide pos="3816"/>
        <p:guide orient="horz" pos="2500"/>
        <p:guide pos="22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23" d="100"/>
        <a:sy n="123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2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072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64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03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030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917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144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354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858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563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98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38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218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26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636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93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033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17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Programmering</a:t>
            </a: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og</a:t>
            </a: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statistik</a:t>
            </a: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 for </a:t>
            </a: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biologer</a:t>
            </a:r>
            <a:endParaRPr lang="en-GB" sz="700" b="0" cap="all" baseline="0">
              <a:solidFill>
                <a:schemeClr val="bg1"/>
              </a:solidFill>
              <a:latin typeface="+mn-lt"/>
            </a:endParaRPr>
          </a:p>
          <a:p>
            <a:pPr marL="0" marR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Data Exploration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Programmering</a:t>
            </a: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og</a:t>
            </a: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statistik</a:t>
            </a: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 for </a:t>
            </a: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biologer</a:t>
            </a:r>
            <a:endParaRPr lang="en-GB" sz="700" b="0" cap="all" baseline="0">
              <a:solidFill>
                <a:schemeClr val="bg1"/>
              </a:solidFill>
              <a:latin typeface="+mn-lt"/>
            </a:endParaRPr>
          </a:p>
          <a:p>
            <a:pPr marL="0" marR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Data Exploration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-21213" y="-26035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Programmering</a:t>
            </a: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og</a:t>
            </a: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statistik</a:t>
            </a: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 for </a:t>
            </a:r>
            <a:r>
              <a:rPr lang="en-GB" sz="700" b="0" cap="all" baseline="0" err="1">
                <a:solidFill>
                  <a:schemeClr val="bg1"/>
                </a:solidFill>
                <a:latin typeface="+mn-lt"/>
              </a:rPr>
              <a:t>biologer</a:t>
            </a:r>
            <a:endParaRPr lang="en-GB" sz="700" b="0" cap="all" baseline="0">
              <a:solidFill>
                <a:schemeClr val="bg1"/>
              </a:solidFill>
              <a:latin typeface="+mn-lt"/>
            </a:endParaRPr>
          </a:p>
          <a:p>
            <a:pPr marL="0" marR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Data Exploration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 err="1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Programmering</a:t>
            </a:r>
            <a:r>
              <a:rPr lang="en-GB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 </a:t>
            </a:r>
            <a:r>
              <a:rPr lang="en-GB" sz="700" b="0" kern="1200" cap="all" baseline="0" dirty="0" err="1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og</a:t>
            </a:r>
            <a:r>
              <a:rPr lang="en-GB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 </a:t>
            </a:r>
            <a:r>
              <a:rPr lang="en-GB" sz="700" b="0" kern="1200" cap="all" baseline="0" dirty="0" err="1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statistik</a:t>
            </a:r>
            <a:r>
              <a:rPr lang="en-GB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 for </a:t>
            </a:r>
            <a:r>
              <a:rPr lang="en-GB" sz="700" b="0" kern="1200" cap="all" baseline="0" dirty="0" err="1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biologer</a:t>
            </a:r>
            <a:endParaRPr lang="en-GB" sz="700" b="0" kern="1200" cap="all" baseline="0" dirty="0">
              <a:solidFill>
                <a:schemeClr val="tx1"/>
              </a:solidFill>
              <a:latin typeface="AU Passata" pitchFamily="34" charset="0"/>
              <a:ea typeface="+mn-ea"/>
              <a:cs typeface="+mn-cs"/>
            </a:endParaRP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Data Exploration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04/03/2023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rgbClr val="00254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56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atsoft.org/v59/i1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atsoft.org/v59/i1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hyperlink" Target="https://readr.tidyverse.org/reference/read_fwf.html" TargetMode="External"/><Relationship Id="rId4" Type="http://schemas.openxmlformats.org/officeDocument/2006/relationships/hyperlink" Target="https://readr.tidyverse.org/reference/read_delim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plyr.tidyverse.org/reference/group_by.html" TargetMode="External"/><Relationship Id="rId3" Type="http://schemas.openxmlformats.org/officeDocument/2006/relationships/hyperlink" Target="https://dplyr.tidyverse.org/reference/select.html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plyr.tidyverse.org/reference/arrange.html" TargetMode="External"/><Relationship Id="rId5" Type="http://schemas.openxmlformats.org/officeDocument/2006/relationships/hyperlink" Target="https://dplyr.tidyverse.org/reference/summarise.html" TargetMode="External"/><Relationship Id="rId4" Type="http://schemas.openxmlformats.org/officeDocument/2006/relationships/hyperlink" Target="https://dplyr.tidyverse.org/reference/filte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tyle.tidyverse.org/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it.ly/412GGFW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place.com/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af.edu/cfos/people/faculty/detail/kristen-gorman.php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af.edu/cfos/people/faculty/detail/kristen-gorman.php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3FE05-C14F-EE4A-B2E0-235007203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844" y="1100889"/>
            <a:ext cx="10513167" cy="2198980"/>
          </a:xfrm>
        </p:spPr>
        <p:txBody>
          <a:bodyPr/>
          <a:lstStyle/>
          <a:p>
            <a:br>
              <a:rPr lang="en-GB" noProof="0" dirty="0"/>
            </a:br>
            <a:r>
              <a:rPr lang="en-GB" sz="6000" dirty="0"/>
              <a:t>Expanding</a:t>
            </a:r>
            <a:br>
              <a:rPr lang="en-GB" sz="6000" dirty="0"/>
            </a:br>
            <a:r>
              <a:rPr lang="en-GB" sz="6000" dirty="0"/>
              <a:t>the R-universe</a:t>
            </a:r>
            <a:br>
              <a:rPr lang="en-GB" sz="6000" dirty="0"/>
            </a:br>
            <a:r>
              <a:rPr lang="en-GB" sz="4400" b="0" dirty="0"/>
              <a:t>the Tidyverse, Markdown, and Git</a:t>
            </a:r>
            <a:endParaRPr lang="en-GB" b="0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17F3F5-EF24-4346-88DD-0FD1B4E2FB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/>
          <a:lstStyle/>
          <a:p>
            <a:r>
              <a:rPr lang="en-GB" sz="2400" dirty="0"/>
              <a:t>Alejandro Ordonez</a:t>
            </a:r>
          </a:p>
          <a:p>
            <a:r>
              <a:rPr lang="en-GB" sz="1600" dirty="0"/>
              <a:t>Assistant Professor - Department of Bioscience </a:t>
            </a:r>
          </a:p>
          <a:p>
            <a:r>
              <a:rPr lang="en-GB" sz="1600" dirty="0"/>
              <a:t>Section for Ecoinformatics &amp; Biodiversity</a:t>
            </a:r>
          </a:p>
          <a:p>
            <a:r>
              <a:rPr lang="en-GB" sz="1600" dirty="0"/>
              <a:t>Center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0401CA-8673-11D6-7683-F62BB125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Tidy data?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3545F-4FBC-18F4-E9CC-06A2E11D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8A2F-B661-C442-BD5E-0E4C2870A11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61B91-3A29-2D5A-31DC-14650EBFBEB1}"/>
              </a:ext>
            </a:extLst>
          </p:cNvPr>
          <p:cNvSpPr txBox="1"/>
          <p:nvPr/>
        </p:nvSpPr>
        <p:spPr>
          <a:xfrm>
            <a:off x="759547" y="5822430"/>
            <a:ext cx="2778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Illustrations from: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Allison Horst https://allisonhorst.com/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D8BDD1-EAFD-628C-B101-CD9760AB0BB5}"/>
              </a:ext>
            </a:extLst>
          </p:cNvPr>
          <p:cNvGrpSpPr/>
          <p:nvPr/>
        </p:nvGrpSpPr>
        <p:grpSpPr>
          <a:xfrm>
            <a:off x="1267490" y="1788252"/>
            <a:ext cx="2982504" cy="3281495"/>
            <a:chOff x="1053787" y="2167383"/>
            <a:chExt cx="2982504" cy="328149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B89FE32-9CF2-B380-566A-17A48242A016}"/>
                </a:ext>
              </a:extLst>
            </p:cNvPr>
            <p:cNvSpPr/>
            <p:nvPr/>
          </p:nvSpPr>
          <p:spPr bwMode="auto">
            <a:xfrm>
              <a:off x="1053787" y="2167383"/>
              <a:ext cx="2982504" cy="3281495"/>
            </a:xfrm>
            <a:prstGeom prst="roundRect">
              <a:avLst>
                <a:gd name="adj" fmla="val 9532"/>
              </a:avLst>
            </a:prstGeom>
            <a:solidFill>
              <a:schemeClr val="bg1">
                <a:lumMod val="95000"/>
              </a:schemeClr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926346E-11FC-61E9-771A-2E1046A5E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77" r="21198" b="7983"/>
            <a:stretch/>
          </p:blipFill>
          <p:spPr bwMode="auto">
            <a:xfrm>
              <a:off x="1090733" y="2743572"/>
              <a:ext cx="2908612" cy="2635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841416-4AA5-B9FC-B623-6E243EDB9859}"/>
                </a:ext>
              </a:extLst>
            </p:cNvPr>
            <p:cNvSpPr txBox="1"/>
            <p:nvPr/>
          </p:nvSpPr>
          <p:spPr>
            <a:xfrm>
              <a:off x="1090733" y="2169146"/>
              <a:ext cx="290861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3200" dirty="0"/>
                <a:t>Easier collaboration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40B7678-F6B8-DC6E-899F-8986C2B1405C}"/>
              </a:ext>
            </a:extLst>
          </p:cNvPr>
          <p:cNvGrpSpPr/>
          <p:nvPr/>
        </p:nvGrpSpPr>
        <p:grpSpPr>
          <a:xfrm>
            <a:off x="5201886" y="1790015"/>
            <a:ext cx="6670027" cy="3281494"/>
            <a:chOff x="4988183" y="2169146"/>
            <a:chExt cx="6670027" cy="328149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9C0EA27-5C18-1B75-962A-1336C6A47460}"/>
                </a:ext>
              </a:extLst>
            </p:cNvPr>
            <p:cNvSpPr/>
            <p:nvPr/>
          </p:nvSpPr>
          <p:spPr bwMode="auto">
            <a:xfrm>
              <a:off x="5025131" y="2169146"/>
              <a:ext cx="6566506" cy="3281494"/>
            </a:xfrm>
            <a:prstGeom prst="roundRect">
              <a:avLst>
                <a:gd name="adj" fmla="val 9532"/>
              </a:avLst>
            </a:prstGeom>
            <a:solidFill>
              <a:schemeClr val="bg1">
                <a:lumMod val="95000"/>
              </a:schemeClr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C4AF15B-ABE4-F4EC-AE7B-573A45434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1" t="33734" r="12861" b="11188"/>
            <a:stretch/>
          </p:blipFill>
          <p:spPr bwMode="auto">
            <a:xfrm>
              <a:off x="5025129" y="2732415"/>
              <a:ext cx="6633081" cy="2635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A01C16-4DF9-1357-7AE6-0021B3FBFA15}"/>
                </a:ext>
              </a:extLst>
            </p:cNvPr>
            <p:cNvSpPr txBox="1"/>
            <p:nvPr/>
          </p:nvSpPr>
          <p:spPr>
            <a:xfrm>
              <a:off x="4988183" y="2169146"/>
              <a:ext cx="298250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00000"/>
                </a:lnSpc>
                <a:defRPr sz="3200"/>
              </a:lvl1pPr>
            </a:lstStyle>
            <a:p>
              <a:r>
                <a:rPr lang="en-GB" dirty="0"/>
                <a:t>Reproducibility and reuse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157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301133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D24D2-027F-38B8-0A2D-30FC406C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 the Tidyverse</a:t>
            </a:r>
          </a:p>
        </p:txBody>
      </p:sp>
      <p:pic>
        <p:nvPicPr>
          <p:cNvPr id="1028" name="Picture 4" descr="Introduction to the Tidyverse">
            <a:extLst>
              <a:ext uri="{FF2B5EF4-FFF2-40B4-BE49-F238E27FC236}">
                <a16:creationId xmlns:a16="http://schemas.microsoft.com/office/drawing/2014/main" id="{023134F2-3CF7-87C0-FAC4-0891BB042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913" y="1410077"/>
            <a:ext cx="7250495" cy="40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E7D3-37A9-4448-5831-38968D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22F-56FC-2649-A579-4B77EE6AC60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EF5A8-BB3C-CADD-A67D-15E45A527971}"/>
              </a:ext>
            </a:extLst>
          </p:cNvPr>
          <p:cNvSpPr txBox="1"/>
          <p:nvPr/>
        </p:nvSpPr>
        <p:spPr>
          <a:xfrm>
            <a:off x="7930661" y="2522200"/>
            <a:ext cx="3745523" cy="233910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  <a:effectLst/>
              </a:rPr>
              <a:t>These packages are…</a:t>
            </a:r>
          </a:p>
          <a:p>
            <a:pPr>
              <a:lnSpc>
                <a:spcPct val="100000"/>
              </a:lnSpc>
            </a:pPr>
            <a:endParaRPr lang="en-GB" sz="2800" dirty="0">
              <a:solidFill>
                <a:schemeClr val="bg1"/>
              </a:solidFill>
              <a:effectLst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effectLst/>
              </a:rPr>
              <a:t> Build on the tidy data structure.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effectLst/>
              </a:rPr>
              <a:t> Focused on the use of functions that can be considered as verbs.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effectLst/>
              </a:rPr>
              <a:t> Link these functions with the use of pipe(s).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1E88A-D8D0-5775-915A-B2C332F0C748}"/>
              </a:ext>
            </a:extLst>
          </p:cNvPr>
          <p:cNvSpPr txBox="1"/>
          <p:nvPr/>
        </p:nvSpPr>
        <p:spPr>
          <a:xfrm>
            <a:off x="7566408" y="5897563"/>
            <a:ext cx="3816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/>
              <a:t>From the “The tidy tools manifesto”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https://bit.ly/3XziyYO</a:t>
            </a:r>
          </a:p>
        </p:txBody>
      </p:sp>
    </p:spTree>
    <p:extLst>
      <p:ext uri="{BB962C8B-B14F-4D97-AF65-F5344CB8AC3E}">
        <p14:creationId xmlns:p14="http://schemas.microsoft.com/office/powerpoint/2010/main" val="174267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D24D2-027F-38B8-0A2D-30FC406C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 the Tidyverse</a:t>
            </a:r>
          </a:p>
        </p:txBody>
      </p:sp>
      <p:pic>
        <p:nvPicPr>
          <p:cNvPr id="1028" name="Picture 4" descr="Introduction to the Tidyverse">
            <a:extLst>
              <a:ext uri="{FF2B5EF4-FFF2-40B4-BE49-F238E27FC236}">
                <a16:creationId xmlns:a16="http://schemas.microsoft.com/office/drawing/2014/main" id="{023134F2-3CF7-87C0-FAC4-0891BB042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7324" y="1274294"/>
            <a:ext cx="7738128" cy="43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E7D3-37A9-4448-5831-38968D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22F-56FC-2649-A579-4B77EE6AC60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BC1FA3-BD59-30F4-719F-61A5B3FA8603}"/>
              </a:ext>
            </a:extLst>
          </p:cNvPr>
          <p:cNvGrpSpPr/>
          <p:nvPr/>
        </p:nvGrpSpPr>
        <p:grpSpPr>
          <a:xfrm>
            <a:off x="3975653" y="1668809"/>
            <a:ext cx="1251432" cy="1257893"/>
            <a:chOff x="3975653" y="1668809"/>
            <a:chExt cx="1251432" cy="1257893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55B5E8C0-DE9A-FA9A-BBE3-85E1732A259A}"/>
                </a:ext>
              </a:extLst>
            </p:cNvPr>
            <p:cNvSpPr/>
            <p:nvPr/>
          </p:nvSpPr>
          <p:spPr bwMode="auto">
            <a:xfrm rot="3311902">
              <a:off x="4443274" y="2426433"/>
              <a:ext cx="841513" cy="159026"/>
            </a:xfrm>
            <a:prstGeom prst="righ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C6DE7C9-E924-498A-9BC8-41CA7F496427}"/>
                </a:ext>
              </a:extLst>
            </p:cNvPr>
            <p:cNvSpPr/>
            <p:nvPr/>
          </p:nvSpPr>
          <p:spPr bwMode="auto">
            <a:xfrm>
              <a:off x="3975653" y="1668809"/>
              <a:ext cx="1251432" cy="576000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Plotting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5B2C45-0469-C359-FEAE-1BC1F0D22BA5}"/>
              </a:ext>
            </a:extLst>
          </p:cNvPr>
          <p:cNvGrpSpPr/>
          <p:nvPr/>
        </p:nvGrpSpPr>
        <p:grpSpPr>
          <a:xfrm>
            <a:off x="5169464" y="5364189"/>
            <a:ext cx="1478364" cy="863189"/>
            <a:chOff x="5169464" y="5364189"/>
            <a:chExt cx="1478364" cy="863189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28ED76B4-FE5E-1DCD-DACB-37AB9A7C5221}"/>
                </a:ext>
              </a:extLst>
            </p:cNvPr>
            <p:cNvSpPr/>
            <p:nvPr/>
          </p:nvSpPr>
          <p:spPr bwMode="auto">
            <a:xfrm rot="16200000">
              <a:off x="5618768" y="5554989"/>
              <a:ext cx="540000" cy="158400"/>
            </a:xfrm>
            <a:prstGeom prst="righ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D5EEBF-8D79-71B4-D90F-C2D9B14EF95F}"/>
                </a:ext>
              </a:extLst>
            </p:cNvPr>
            <p:cNvSpPr/>
            <p:nvPr/>
          </p:nvSpPr>
          <p:spPr bwMode="auto">
            <a:xfrm>
              <a:off x="5169464" y="5651378"/>
              <a:ext cx="1478364" cy="576000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Data manipulation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2DF332-1231-E93F-5BD8-3F7501AC7690}"/>
              </a:ext>
            </a:extLst>
          </p:cNvPr>
          <p:cNvGrpSpPr/>
          <p:nvPr/>
        </p:nvGrpSpPr>
        <p:grpSpPr>
          <a:xfrm>
            <a:off x="1015794" y="3512962"/>
            <a:ext cx="2376402" cy="912803"/>
            <a:chOff x="1015794" y="3512962"/>
            <a:chExt cx="2376402" cy="912803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6BA620D-D196-0642-C629-5D71C1877184}"/>
                </a:ext>
              </a:extLst>
            </p:cNvPr>
            <p:cNvSpPr/>
            <p:nvPr/>
          </p:nvSpPr>
          <p:spPr bwMode="auto">
            <a:xfrm rot="19638847">
              <a:off x="2550683" y="3727594"/>
              <a:ext cx="841513" cy="159026"/>
            </a:xfrm>
            <a:prstGeom prst="righ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024A002-0220-EEB0-7F20-21381F8E6485}"/>
                </a:ext>
              </a:extLst>
            </p:cNvPr>
            <p:cNvSpPr/>
            <p:nvPr/>
          </p:nvSpPr>
          <p:spPr bwMode="auto">
            <a:xfrm>
              <a:off x="1015794" y="3512962"/>
              <a:ext cx="1757535" cy="912803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Read data and putting it in a “Tidy” setup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9EC5D2-2011-937E-61B2-E9DD705C3168}"/>
              </a:ext>
            </a:extLst>
          </p:cNvPr>
          <p:cNvGrpSpPr/>
          <p:nvPr/>
        </p:nvGrpSpPr>
        <p:grpSpPr>
          <a:xfrm>
            <a:off x="2574373" y="5421182"/>
            <a:ext cx="2175568" cy="806194"/>
            <a:chOff x="2574373" y="5421182"/>
            <a:chExt cx="2175568" cy="806194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E7380E4D-F5F9-F959-4ADB-CD718479051C}"/>
                </a:ext>
              </a:extLst>
            </p:cNvPr>
            <p:cNvSpPr/>
            <p:nvPr/>
          </p:nvSpPr>
          <p:spPr bwMode="auto">
            <a:xfrm rot="19158801">
              <a:off x="3432491" y="5421182"/>
              <a:ext cx="972000" cy="158400"/>
            </a:xfrm>
            <a:prstGeom prst="righ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94C5D72-DB99-122A-D1D3-C88194392F79}"/>
                </a:ext>
              </a:extLst>
            </p:cNvPr>
            <p:cNvSpPr/>
            <p:nvPr/>
          </p:nvSpPr>
          <p:spPr bwMode="auto">
            <a:xfrm>
              <a:off x="2574373" y="5651376"/>
              <a:ext cx="2175568" cy="576000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Make data.frames “Tidy”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15F8D6-BA7B-534E-3253-4899860A5A53}"/>
              </a:ext>
            </a:extLst>
          </p:cNvPr>
          <p:cNvGrpSpPr/>
          <p:nvPr/>
        </p:nvGrpSpPr>
        <p:grpSpPr>
          <a:xfrm>
            <a:off x="7067351" y="5114753"/>
            <a:ext cx="1478364" cy="1119250"/>
            <a:chOff x="7717177" y="5108128"/>
            <a:chExt cx="1478364" cy="1119250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C545F7CC-34B7-7A12-F1CF-305B53968CF1}"/>
                </a:ext>
              </a:extLst>
            </p:cNvPr>
            <p:cNvSpPr/>
            <p:nvPr/>
          </p:nvSpPr>
          <p:spPr bwMode="auto">
            <a:xfrm rot="14396663">
              <a:off x="7995704" y="5388928"/>
              <a:ext cx="720000" cy="158400"/>
            </a:xfrm>
            <a:prstGeom prst="righ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260BB1B-9747-126E-B25C-755040CE404B}"/>
                </a:ext>
              </a:extLst>
            </p:cNvPr>
            <p:cNvSpPr/>
            <p:nvPr/>
          </p:nvSpPr>
          <p:spPr bwMode="auto">
            <a:xfrm>
              <a:off x="7717177" y="5651378"/>
              <a:ext cx="1478364" cy="576000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Working with ”strings”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DB00C-EEEC-DC7D-0EB2-82BA2223A04F}"/>
              </a:ext>
            </a:extLst>
          </p:cNvPr>
          <p:cNvGrpSpPr/>
          <p:nvPr/>
        </p:nvGrpSpPr>
        <p:grpSpPr>
          <a:xfrm>
            <a:off x="9085452" y="4310052"/>
            <a:ext cx="2087579" cy="576000"/>
            <a:chOff x="9085452" y="4310052"/>
            <a:chExt cx="2087579" cy="576000"/>
          </a:xfrm>
        </p:grpSpPr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C281CE75-6770-3E83-1A57-B557BA1AFDC4}"/>
                </a:ext>
              </a:extLst>
            </p:cNvPr>
            <p:cNvSpPr/>
            <p:nvPr/>
          </p:nvSpPr>
          <p:spPr bwMode="auto">
            <a:xfrm rot="10800000">
              <a:off x="9085452" y="4518852"/>
              <a:ext cx="720000" cy="158400"/>
            </a:xfrm>
            <a:prstGeom prst="righ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EBC4A80-F2AF-2E72-681E-6E57E1EFEA91}"/>
                </a:ext>
              </a:extLst>
            </p:cNvPr>
            <p:cNvSpPr/>
            <p:nvPr/>
          </p:nvSpPr>
          <p:spPr bwMode="auto">
            <a:xfrm>
              <a:off x="9618714" y="4310052"/>
              <a:ext cx="1554317" cy="576000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Functional programming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34A504-B15C-DDAD-9C70-F348C3C7D374}"/>
              </a:ext>
            </a:extLst>
          </p:cNvPr>
          <p:cNvGrpSpPr/>
          <p:nvPr/>
        </p:nvGrpSpPr>
        <p:grpSpPr>
          <a:xfrm>
            <a:off x="7680428" y="1670845"/>
            <a:ext cx="1478364" cy="1345420"/>
            <a:chOff x="7680428" y="1670845"/>
            <a:chExt cx="1478364" cy="1345420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EF39EB60-D85F-0BF4-B104-398F0DFD444E}"/>
                </a:ext>
              </a:extLst>
            </p:cNvPr>
            <p:cNvSpPr/>
            <p:nvPr/>
          </p:nvSpPr>
          <p:spPr bwMode="auto">
            <a:xfrm rot="7423787">
              <a:off x="7878474" y="2469065"/>
              <a:ext cx="936000" cy="158400"/>
            </a:xfrm>
            <a:prstGeom prst="righ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29048B-72B3-C398-2C3C-135F77630CE6}"/>
                </a:ext>
              </a:extLst>
            </p:cNvPr>
            <p:cNvSpPr/>
            <p:nvPr/>
          </p:nvSpPr>
          <p:spPr bwMode="auto">
            <a:xfrm>
              <a:off x="7680428" y="1670845"/>
              <a:ext cx="1478364" cy="576000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Make Data “Tidy”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2B850B-6BBE-C181-8B8E-E04DE7DCF3B3}"/>
              </a:ext>
            </a:extLst>
          </p:cNvPr>
          <p:cNvGrpSpPr/>
          <p:nvPr/>
        </p:nvGrpSpPr>
        <p:grpSpPr>
          <a:xfrm>
            <a:off x="5698590" y="1663247"/>
            <a:ext cx="1478364" cy="1086543"/>
            <a:chOff x="5698590" y="1663247"/>
            <a:chExt cx="1478364" cy="1086543"/>
          </a:xfrm>
        </p:grpSpPr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263FA916-56BF-D43B-4782-A611782EB231}"/>
                </a:ext>
              </a:extLst>
            </p:cNvPr>
            <p:cNvSpPr/>
            <p:nvPr/>
          </p:nvSpPr>
          <p:spPr bwMode="auto">
            <a:xfrm rot="5400000">
              <a:off x="6219461" y="2364590"/>
              <a:ext cx="612000" cy="158400"/>
            </a:xfrm>
            <a:prstGeom prst="righ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6B0B789-2477-938C-5F54-22D32D80CAF6}"/>
                </a:ext>
              </a:extLst>
            </p:cNvPr>
            <p:cNvSpPr/>
            <p:nvPr/>
          </p:nvSpPr>
          <p:spPr bwMode="auto">
            <a:xfrm>
              <a:off x="5698590" y="1663247"/>
              <a:ext cx="1478364" cy="576000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Working with ”factors”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6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tables</a:t>
            </a:r>
            <a:br>
              <a:rPr lang="en-GB" dirty="0"/>
            </a:br>
            <a:r>
              <a:rPr lang="en-GB" sz="4400" b="0" dirty="0"/>
              <a:t>Readr, TidyR, &amp; TIBBLE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D3A0C-3149-5FF9-C020-1203A6F39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3388109"/>
            <a:ext cx="10220325" cy="2620963"/>
          </a:xfrm>
        </p:spPr>
        <p:txBody>
          <a:bodyPr/>
          <a:lstStyle/>
          <a:p>
            <a:r>
              <a:rPr lang="en-GB" sz="2400" b="1" dirty="0"/>
              <a:t>What is tidy data?</a:t>
            </a:r>
          </a:p>
          <a:p>
            <a:pPr lvl="1"/>
            <a:r>
              <a:rPr lang="en-GB" sz="2400" dirty="0"/>
              <a:t>A way to describe data that’s organized with a particular structure.</a:t>
            </a:r>
          </a:p>
          <a:p>
            <a:pPr lvl="1"/>
            <a:r>
              <a:rPr lang="en-GB" sz="2400" dirty="0"/>
              <a:t>A rectangular structure, where...</a:t>
            </a:r>
          </a:p>
          <a:p>
            <a:pPr lvl="2"/>
            <a:r>
              <a:rPr lang="en-GB" sz="2400" dirty="0"/>
              <a:t>Each </a:t>
            </a:r>
            <a:r>
              <a:rPr lang="en-GB" sz="2400" b="1" dirty="0"/>
              <a:t>variable</a:t>
            </a:r>
            <a:r>
              <a:rPr lang="en-GB" sz="2400" dirty="0"/>
              <a:t> has its own </a:t>
            </a:r>
            <a:r>
              <a:rPr lang="en-GB" sz="2400" b="1" dirty="0"/>
              <a:t>column</a:t>
            </a:r>
            <a:r>
              <a:rPr lang="en-GB" sz="2400" dirty="0"/>
              <a:t>.</a:t>
            </a:r>
          </a:p>
          <a:p>
            <a:pPr lvl="2"/>
            <a:r>
              <a:rPr lang="en-GB" sz="2400" dirty="0"/>
              <a:t>Each </a:t>
            </a:r>
            <a:r>
              <a:rPr lang="en-GB" sz="2400" b="1" dirty="0"/>
              <a:t>observation</a:t>
            </a:r>
            <a:r>
              <a:rPr lang="en-GB" sz="2400" dirty="0"/>
              <a:t> has its own </a:t>
            </a:r>
            <a:r>
              <a:rPr lang="en-GB" sz="2400" b="1" dirty="0"/>
              <a:t>row</a:t>
            </a:r>
            <a:r>
              <a:rPr lang="en-GB" sz="2400" dirty="0"/>
              <a:t>.</a:t>
            </a:r>
          </a:p>
          <a:p>
            <a:pPr lvl="2"/>
            <a:r>
              <a:rPr lang="en-GB" sz="2400" dirty="0"/>
              <a:t>Each </a:t>
            </a:r>
            <a:r>
              <a:rPr lang="en-GB" sz="2400" b="1" dirty="0"/>
              <a:t>cell</a:t>
            </a:r>
            <a:r>
              <a:rPr lang="en-GB" sz="2400" dirty="0"/>
              <a:t> has its own </a:t>
            </a:r>
            <a:r>
              <a:rPr lang="en-GB" sz="2400" b="1" dirty="0"/>
              <a:t>row</a:t>
            </a:r>
            <a:r>
              <a:rPr lang="en-GB" sz="2400" dirty="0"/>
              <a:t>.</a:t>
            </a:r>
          </a:p>
          <a:p>
            <a:pPr lvl="2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145222E7-E828-133A-A4F8-8933E4323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3A442E0D-2322-350A-5EEE-A2EEB7E5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141" y="153780"/>
            <a:ext cx="1263600" cy="1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DB77A-DD71-6315-61CD-7D83C0CAC489}"/>
              </a:ext>
            </a:extLst>
          </p:cNvPr>
          <p:cNvSpPr txBox="1"/>
          <p:nvPr/>
        </p:nvSpPr>
        <p:spPr>
          <a:xfrm>
            <a:off x="8134250" y="5951319"/>
            <a:ext cx="30719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Wickham, H (2014). </a:t>
            </a:r>
            <a:r>
              <a:rPr lang="en-GB" sz="1200" i="1" dirty="0"/>
              <a:t>Tidy Data</a:t>
            </a:r>
            <a:r>
              <a:rPr lang="en-GB" sz="1200" dirty="0"/>
              <a:t>. Journal of Statistical Software 58 (10). </a:t>
            </a:r>
            <a:r>
              <a:rPr lang="en-GB" sz="1200" dirty="0">
                <a:hlinkClick r:id="rId3"/>
              </a:rPr>
              <a:t>jstatsoft.org/v59/i10/</a:t>
            </a:r>
            <a:endParaRPr lang="en-GB" sz="1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63A89D-EBD7-551E-EA5D-6FEF200EB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754" y="156906"/>
            <a:ext cx="1263600" cy="1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BDD5F39-FE9E-8547-51EF-C076B275C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7" y="154271"/>
            <a:ext cx="1263600" cy="1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F0D2A-6216-4934-7BEC-CB041DACD994}"/>
              </a:ext>
            </a:extLst>
          </p:cNvPr>
          <p:cNvSpPr txBox="1"/>
          <p:nvPr/>
        </p:nvSpPr>
        <p:spPr>
          <a:xfrm>
            <a:off x="2253882" y="1805499"/>
            <a:ext cx="7608035" cy="132343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The tidyverse philosophy is build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</a:rPr>
              <a:t>on the principle of “</a:t>
            </a:r>
            <a:r>
              <a:rPr lang="en-GB" sz="3600" b="1" dirty="0">
                <a:solidFill>
                  <a:schemeClr val="bg1"/>
                </a:solidFill>
              </a:rPr>
              <a:t>tidy data</a:t>
            </a:r>
            <a:r>
              <a:rPr lang="en-GB" sz="3600" dirty="0">
                <a:solidFill>
                  <a:schemeClr val="bg1"/>
                </a:solidFill>
              </a:rPr>
              <a:t>”!</a:t>
            </a:r>
            <a:endParaRPr lang="en-GB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98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tables</a:t>
            </a:r>
            <a:br>
              <a:rPr lang="en-GB" dirty="0"/>
            </a:br>
            <a:r>
              <a:rPr lang="en-GB" sz="4400" b="0" dirty="0"/>
              <a:t>tidyR</a:t>
            </a:r>
            <a:endParaRPr lang="en-GB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370E3A-B1F8-7BC4-D694-BBB07280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5738961" cy="3937484"/>
          </a:xfrm>
        </p:spPr>
        <p:txBody>
          <a:bodyPr/>
          <a:lstStyle/>
          <a:p>
            <a:r>
              <a:rPr lang="en-GB" sz="2400" dirty="0"/>
              <a:t>The goal of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GB" sz="2400" dirty="0"/>
              <a:t> is to help you create </a:t>
            </a:r>
            <a:r>
              <a:rPr lang="en-GB" sz="2400" b="1" dirty="0"/>
              <a:t>tidy data</a:t>
            </a:r>
            <a:r>
              <a:rPr lang="en-GB" sz="2400" dirty="0"/>
              <a:t> stored as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tibbles</a:t>
            </a:r>
            <a:r>
              <a:rPr lang="en-GB" sz="2400" dirty="0">
                <a:latin typeface="+mj-lt"/>
                <a:cs typeface="Courier New" panose="02070309020205020404" pitchFamily="49" charset="0"/>
              </a:rPr>
              <a:t>.</a:t>
            </a:r>
            <a:r>
              <a:rPr lang="en-GB" sz="2400" dirty="0"/>
              <a:t> </a:t>
            </a:r>
          </a:p>
          <a:p>
            <a:pPr lvl="1"/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tibbles</a:t>
            </a:r>
            <a:r>
              <a:rPr lang="en-GB" sz="2400" dirty="0"/>
              <a:t> :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2400" dirty="0"/>
              <a:t>his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400" dirty="0"/>
              <a:t>s a Ta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ble</a:t>
            </a:r>
            <a:r>
              <a:rPr lang="en-GB" sz="2400" dirty="0"/>
              <a:t>.</a:t>
            </a:r>
          </a:p>
          <a:p>
            <a:pPr lvl="1"/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tibbles</a:t>
            </a:r>
            <a:r>
              <a:rPr lang="en-GB" sz="2400" dirty="0"/>
              <a:t> are a object class (remember two weeks ago?) that..</a:t>
            </a:r>
          </a:p>
          <a:p>
            <a:pPr lvl="2"/>
            <a:r>
              <a:rPr lang="en-GB" dirty="0"/>
              <a:t>Have a refined print method that shows only the first 10 rows</a:t>
            </a:r>
          </a:p>
          <a:p>
            <a:pPr lvl="2"/>
            <a:r>
              <a:rPr lang="en-GB" dirty="0"/>
              <a:t>No partial matching </a:t>
            </a:r>
            <a:r>
              <a:rPr lang="en-GB" dirty="0">
                <a:sym typeface="Wingdings" pitchFamily="2" charset="2"/>
              </a:rPr>
              <a:t> full names!!</a:t>
            </a:r>
            <a:endParaRPr lang="en-GB" dirty="0"/>
          </a:p>
          <a:p>
            <a:pPr lvl="2"/>
            <a:r>
              <a:rPr lang="en-GB" dirty="0"/>
              <a:t>Provide concise views of the data on one screen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145222E7-E828-133A-A4F8-8933E4323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384339-88AD-251E-CD02-809FF3933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630" y="153353"/>
            <a:ext cx="1265483" cy="146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24A98-30C8-FEAD-AE54-5C2B44EACA85}"/>
              </a:ext>
            </a:extLst>
          </p:cNvPr>
          <p:cNvSpPr txBox="1"/>
          <p:nvPr/>
        </p:nvSpPr>
        <p:spPr>
          <a:xfrm>
            <a:off x="7621464" y="2300376"/>
            <a:ext cx="3489519" cy="310854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chemeClr val="bg1"/>
                </a:solidFill>
              </a:rPr>
              <a:t>Remember!! Tidy data</a:t>
            </a:r>
            <a:r>
              <a:rPr lang="en-GB" sz="2800" dirty="0">
                <a:solidFill>
                  <a:schemeClr val="bg1"/>
                </a:solidFill>
              </a:rPr>
              <a:t> describes a standard way of storing data that is used wherever possible throughout the </a:t>
            </a:r>
            <a:r>
              <a:rPr lang="en-GB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2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407BA30C-DD79-FA89-6826-60E24C114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390" y="152332"/>
            <a:ext cx="1263600" cy="1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62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39059"/>
            <a:ext cx="11556000" cy="752101"/>
          </a:xfrm>
        </p:spPr>
        <p:txBody>
          <a:bodyPr/>
          <a:lstStyle/>
          <a:p>
            <a:r>
              <a:rPr lang="en-GB" dirty="0"/>
              <a:t>How does a 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/>
              <a:t> Look like?</a:t>
            </a:r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145222E7-E828-133A-A4F8-8933E4323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0421" y="2995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F9662-1FA2-64CF-96BB-C0C4FB20FF2C}"/>
              </a:ext>
            </a:extLst>
          </p:cNvPr>
          <p:cNvSpPr txBox="1"/>
          <p:nvPr/>
        </p:nvSpPr>
        <p:spPr>
          <a:xfrm>
            <a:off x="1198761" y="2027996"/>
            <a:ext cx="8137169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 tibble: 344 × 5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...1 species island    bill_length_mm bill_depth_mm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Adelie  Torgersen      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39.1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18.7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Adelie  Torgersen      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39.5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17.4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Adelie  Torgersen      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40.3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Adelie  Torgersen           </a:t>
            </a:r>
            <a:r>
              <a:rPr lang="en-GB" sz="1800" dirty="0">
                <a:solidFill>
                  <a:srgbClr val="B5760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en-GB" sz="1800" dirty="0">
                <a:solidFill>
                  <a:srgbClr val="B5760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Adelie  Torgersen      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36.7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19.3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… with 339 more rows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Use `print(n = ...)` to see more rows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0BC896-333D-D68C-2934-E81EA327BF77}"/>
              </a:ext>
            </a:extLst>
          </p:cNvPr>
          <p:cNvGrpSpPr/>
          <p:nvPr/>
        </p:nvGrpSpPr>
        <p:grpSpPr>
          <a:xfrm>
            <a:off x="1439976" y="2089902"/>
            <a:ext cx="9988877" cy="814178"/>
            <a:chOff x="991568" y="2371254"/>
            <a:chExt cx="9988877" cy="81417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CF97DF4-F0A4-002E-7986-627AD60FB5A4}"/>
                </a:ext>
              </a:extLst>
            </p:cNvPr>
            <p:cNvSpPr/>
            <p:nvPr/>
          </p:nvSpPr>
          <p:spPr bwMode="auto">
            <a:xfrm>
              <a:off x="9241682" y="2371254"/>
              <a:ext cx="1738763" cy="446049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Variable Names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DC009C4-380B-C533-ABFC-8E04737B504B}"/>
                </a:ext>
              </a:extLst>
            </p:cNvPr>
            <p:cNvSpPr/>
            <p:nvPr/>
          </p:nvSpPr>
          <p:spPr bwMode="auto">
            <a:xfrm>
              <a:off x="991568" y="2906870"/>
              <a:ext cx="7466222" cy="278562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4E8AC1-6979-505A-2517-DC183706CACB}"/>
                </a:ext>
              </a:extLst>
            </p:cNvPr>
            <p:cNvCxnSpPr>
              <a:stCxn id="17" idx="1"/>
              <a:endCxn id="22" idx="3"/>
            </p:cNvCxnSpPr>
            <p:nvPr/>
          </p:nvCxnSpPr>
          <p:spPr bwMode="auto">
            <a:xfrm flipH="1">
              <a:off x="8457790" y="2594279"/>
              <a:ext cx="783892" cy="451872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60C253-0E42-448B-5A87-A5E2CB87332A}"/>
              </a:ext>
            </a:extLst>
          </p:cNvPr>
          <p:cNvGrpSpPr/>
          <p:nvPr/>
        </p:nvGrpSpPr>
        <p:grpSpPr>
          <a:xfrm>
            <a:off x="1439976" y="2714609"/>
            <a:ext cx="9988876" cy="488085"/>
            <a:chOff x="991568" y="2995961"/>
            <a:chExt cx="9988876" cy="48808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51C2E9C-8074-3F55-A1BE-095500628546}"/>
                </a:ext>
              </a:extLst>
            </p:cNvPr>
            <p:cNvSpPr/>
            <p:nvPr/>
          </p:nvSpPr>
          <p:spPr bwMode="auto">
            <a:xfrm>
              <a:off x="9241681" y="2995961"/>
              <a:ext cx="1738763" cy="446049"/>
            </a:xfrm>
            <a:prstGeom prst="roundRect">
              <a:avLst/>
            </a:prstGeom>
            <a:solidFill>
              <a:schemeClr val="accent3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Variable Class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80957E-6CBB-A8FD-930E-A4D106902019}"/>
                </a:ext>
              </a:extLst>
            </p:cNvPr>
            <p:cNvCxnSpPr>
              <a:cxnSpLocks/>
              <a:stCxn id="18" idx="1"/>
            </p:cNvCxnSpPr>
            <p:nvPr/>
          </p:nvCxnSpPr>
          <p:spPr bwMode="auto">
            <a:xfrm flipH="1">
              <a:off x="8457790" y="3218986"/>
              <a:ext cx="783891" cy="125779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EBE0659-CDE2-F6D7-5D4F-368F3144F836}"/>
                </a:ext>
              </a:extLst>
            </p:cNvPr>
            <p:cNvSpPr/>
            <p:nvPr/>
          </p:nvSpPr>
          <p:spPr bwMode="auto">
            <a:xfrm>
              <a:off x="991568" y="3205484"/>
              <a:ext cx="7466222" cy="278562"/>
            </a:xfrm>
            <a:prstGeom prst="round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3F6E2A-CD44-3353-19B6-6305C579DEA1}"/>
              </a:ext>
            </a:extLst>
          </p:cNvPr>
          <p:cNvGrpSpPr/>
          <p:nvPr/>
        </p:nvGrpSpPr>
        <p:grpSpPr>
          <a:xfrm>
            <a:off x="1358290" y="3332121"/>
            <a:ext cx="10070561" cy="446049"/>
            <a:chOff x="909882" y="3613473"/>
            <a:chExt cx="10070561" cy="44604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8BF7DD4-0FA8-D3C9-57F8-DDBFADC6CB40}"/>
                </a:ext>
              </a:extLst>
            </p:cNvPr>
            <p:cNvSpPr/>
            <p:nvPr/>
          </p:nvSpPr>
          <p:spPr bwMode="auto">
            <a:xfrm>
              <a:off x="9241680" y="3613473"/>
              <a:ext cx="1738763" cy="446049"/>
            </a:xfrm>
            <a:prstGeom prst="roundRect">
              <a:avLst/>
            </a:prstGeom>
            <a:solidFill>
              <a:schemeClr val="accent5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Observation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8AC1CE2-567C-21E6-FE94-88ED8CAD575A}"/>
                </a:ext>
              </a:extLst>
            </p:cNvPr>
            <p:cNvSpPr/>
            <p:nvPr/>
          </p:nvSpPr>
          <p:spPr bwMode="auto">
            <a:xfrm>
              <a:off x="909882" y="3709330"/>
              <a:ext cx="7466222" cy="278562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592288E-C099-D103-6BB4-E9342E0EB1CC}"/>
                </a:ext>
              </a:extLst>
            </p:cNvPr>
            <p:cNvCxnSpPr>
              <a:cxnSpLocks/>
              <a:stCxn id="19" idx="1"/>
              <a:endCxn id="29" idx="3"/>
            </p:cNvCxnSpPr>
            <p:nvPr/>
          </p:nvCxnSpPr>
          <p:spPr bwMode="auto">
            <a:xfrm flipH="1">
              <a:off x="8376104" y="3836498"/>
              <a:ext cx="865576" cy="12113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9E59B3-E91F-9D5F-6A10-AE244457390F}"/>
              </a:ext>
            </a:extLst>
          </p:cNvPr>
          <p:cNvGrpSpPr/>
          <p:nvPr/>
        </p:nvGrpSpPr>
        <p:grpSpPr>
          <a:xfrm>
            <a:off x="8048901" y="3741111"/>
            <a:ext cx="3465442" cy="1086022"/>
            <a:chOff x="7600493" y="4022463"/>
            <a:chExt cx="3465442" cy="108602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EA1B1C-F83B-AB55-4D8F-A23C315C3439}"/>
                </a:ext>
              </a:extLst>
            </p:cNvPr>
            <p:cNvSpPr/>
            <p:nvPr/>
          </p:nvSpPr>
          <p:spPr bwMode="auto">
            <a:xfrm>
              <a:off x="9327172" y="4662436"/>
              <a:ext cx="1738763" cy="44604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Value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E3ED706-401E-563F-B1E6-C3F6286B27D7}"/>
                </a:ext>
              </a:extLst>
            </p:cNvPr>
            <p:cNvSpPr/>
            <p:nvPr/>
          </p:nvSpPr>
          <p:spPr bwMode="auto">
            <a:xfrm>
              <a:off x="7600493" y="4022463"/>
              <a:ext cx="716890" cy="278562"/>
            </a:xfrm>
            <a:prstGeom prst="roundRect">
              <a:avLst/>
            </a:prstGeom>
            <a:noFill/>
            <a:ln w="2857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23985DE-09F0-DCD3-01F6-A53DACC2C2ED}"/>
                </a:ext>
              </a:extLst>
            </p:cNvPr>
            <p:cNvCxnSpPr>
              <a:cxnSpLocks/>
              <a:stCxn id="20" idx="1"/>
            </p:cNvCxnSpPr>
            <p:nvPr/>
          </p:nvCxnSpPr>
          <p:spPr bwMode="auto">
            <a:xfrm flipH="1" flipV="1">
              <a:off x="8317383" y="4181987"/>
              <a:ext cx="1009789" cy="703474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B94C6D-286A-107C-DD55-90F31AF892B0}"/>
              </a:ext>
            </a:extLst>
          </p:cNvPr>
          <p:cNvGrpSpPr/>
          <p:nvPr/>
        </p:nvGrpSpPr>
        <p:grpSpPr>
          <a:xfrm>
            <a:off x="4923529" y="2526035"/>
            <a:ext cx="4589480" cy="2897860"/>
            <a:chOff x="4475121" y="2807387"/>
            <a:chExt cx="4589480" cy="289786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55A6658-A263-E96C-10D6-6463A57DCCCD}"/>
                </a:ext>
              </a:extLst>
            </p:cNvPr>
            <p:cNvSpPr/>
            <p:nvPr/>
          </p:nvSpPr>
          <p:spPr bwMode="auto">
            <a:xfrm>
              <a:off x="7325838" y="5259198"/>
              <a:ext cx="1738763" cy="44604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Variable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DE95683-FA6E-23AE-EA3F-869E62678ACB}"/>
                </a:ext>
              </a:extLst>
            </p:cNvPr>
            <p:cNvSpPr/>
            <p:nvPr/>
          </p:nvSpPr>
          <p:spPr bwMode="auto">
            <a:xfrm>
              <a:off x="4475121" y="2807387"/>
              <a:ext cx="2079297" cy="2159634"/>
            </a:xfrm>
            <a:prstGeom prst="roundRect">
              <a:avLst>
                <a:gd name="adj" fmla="val 7071"/>
              </a:avLst>
            </a:prstGeom>
            <a:noFill/>
            <a:ln w="2857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1347A4-85AD-AE4C-8C44-FC4E4F3ECE59}"/>
                </a:ext>
              </a:extLst>
            </p:cNvPr>
            <p:cNvCxnSpPr>
              <a:cxnSpLocks/>
              <a:stCxn id="21" idx="1"/>
              <a:endCxn id="31" idx="2"/>
            </p:cNvCxnSpPr>
            <p:nvPr/>
          </p:nvCxnSpPr>
          <p:spPr bwMode="auto">
            <a:xfrm flipH="1" flipV="1">
              <a:off x="5514770" y="4967021"/>
              <a:ext cx="1811068" cy="515202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A57D9E26-DEE0-3F1A-BDDA-2E75D5F8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630" y="153353"/>
            <a:ext cx="1265483" cy="146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186CE875-99CB-2E62-5044-DB7152A4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390" y="152332"/>
            <a:ext cx="1263600" cy="1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1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39059"/>
            <a:ext cx="11556000" cy="752101"/>
          </a:xfrm>
        </p:spPr>
        <p:txBody>
          <a:bodyPr/>
          <a:lstStyle/>
          <a:p>
            <a:r>
              <a:rPr lang="en-GB" dirty="0"/>
              <a:t>Working with 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tibbles</a:t>
            </a:r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2D862-C383-DC40-B8C8-02F1ED13830E}"/>
              </a:ext>
            </a:extLst>
          </p:cNvPr>
          <p:cNvSpPr txBox="1"/>
          <p:nvPr/>
        </p:nvSpPr>
        <p:spPr>
          <a:xfrm>
            <a:off x="1779624" y="1536115"/>
            <a:ext cx="8556552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#printing Tibbles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#standard 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#Change the number of rows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max_extra_cols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#abbreviated variable names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  # if they don't fit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Sub-setting tibbles - by variable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"species"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 returns a tibble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"species"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B5760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 forcing it to be a Vector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 returns a vector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Accessing non-existent variable: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bill_width_mm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Sub-setting tibbles - by Observation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 Returns a tibble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4817F-B88F-A948-C2FD-15113D88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48" y="4919916"/>
            <a:ext cx="1037490" cy="8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5FCA606-632B-6088-7DAC-F4C900F0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630" y="153353"/>
            <a:ext cx="1265483" cy="146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13E4C772-A650-9746-FBBC-BFDF3AB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390" y="152332"/>
            <a:ext cx="1263600" cy="1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39059"/>
            <a:ext cx="11556000" cy="752101"/>
          </a:xfrm>
        </p:spPr>
        <p:txBody>
          <a:bodyPr/>
          <a:lstStyle/>
          <a:p>
            <a:r>
              <a:rPr lang="en-GB" dirty="0"/>
              <a:t>Working with 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tibbles</a:t>
            </a:r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FCA606-632B-6088-7DAC-F4C900F0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630" y="153353"/>
            <a:ext cx="1265483" cy="146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13E4C772-A650-9746-FBBC-BFDF3AB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390" y="152332"/>
            <a:ext cx="1263600" cy="1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ABC7BC-E47A-34D7-E9F5-F62C3F83B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624" y="1699637"/>
            <a:ext cx="8556552" cy="42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08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tables</a:t>
            </a:r>
            <a:br>
              <a:rPr lang="en-GB" dirty="0"/>
            </a:br>
            <a:r>
              <a:rPr lang="en-GB" sz="4400" b="0" dirty="0"/>
              <a:t>Readr</a:t>
            </a:r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145222E7-E828-133A-A4F8-8933E4323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6DB77A-DD71-6315-61CD-7D83C0CAC489}"/>
              </a:ext>
            </a:extLst>
          </p:cNvPr>
          <p:cNvSpPr txBox="1"/>
          <p:nvPr/>
        </p:nvSpPr>
        <p:spPr>
          <a:xfrm>
            <a:off x="8134250" y="5951319"/>
            <a:ext cx="30719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Wickham, H (2014). </a:t>
            </a:r>
            <a:r>
              <a:rPr lang="en-GB" sz="1200" i="1" dirty="0"/>
              <a:t>Tidy Data</a:t>
            </a:r>
            <a:r>
              <a:rPr lang="en-GB" sz="1200" dirty="0"/>
              <a:t>. Journal of Statistical Software 58 (10). </a:t>
            </a:r>
            <a:r>
              <a:rPr lang="en-GB" sz="1200" dirty="0">
                <a:hlinkClick r:id="rId3"/>
              </a:rPr>
              <a:t>jstatsoft.org/v59/i10/</a:t>
            </a:r>
            <a:endParaRPr lang="en-GB" sz="1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7DAA7B-C348-53E9-CBB5-6DB7E4941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Fast and friendly way to read rectangular data from delimited files:</a:t>
            </a:r>
          </a:p>
          <a:p>
            <a:pPr lvl="1"/>
            <a:r>
              <a:rPr lang="en-GB" dirty="0"/>
              <a:t>Comma-separated values (CSV) [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read_csv()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read_csv2()</a:t>
            </a:r>
            <a:r>
              <a:rPr lang="en-GB" dirty="0"/>
              <a:t>]</a:t>
            </a:r>
          </a:p>
          <a:p>
            <a:pPr lvl="1"/>
            <a:r>
              <a:rPr lang="en-GB" dirty="0"/>
              <a:t>Tab-separated values (TSV) [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read_tsv()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read_delim()</a:t>
            </a:r>
            <a:r>
              <a:rPr lang="en-GB" dirty="0"/>
              <a:t>]</a:t>
            </a:r>
          </a:p>
          <a:p>
            <a:pPr lvl="1"/>
            <a:r>
              <a:rPr lang="en-GB" dirty="0"/>
              <a:t>Fixed width files (FWF) [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read_fwf()</a:t>
            </a:r>
            <a:r>
              <a:rPr lang="en-GB" dirty="0"/>
              <a:t>]</a:t>
            </a:r>
          </a:p>
          <a:p>
            <a:endParaRPr lang="en-GB" sz="2400" dirty="0"/>
          </a:p>
          <a:p>
            <a:r>
              <a:rPr lang="en-GB" sz="2400" b="1" dirty="0"/>
              <a:t>Why not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read.csv()</a:t>
            </a:r>
            <a:r>
              <a:rPr lang="en-GB" sz="2400" b="1" dirty="0"/>
              <a:t>?</a:t>
            </a:r>
          </a:p>
          <a:p>
            <a:pPr lvl="1"/>
            <a:r>
              <a:rPr lang="en-GB" dirty="0"/>
              <a:t>Better for large files (up to 10x times faster).</a:t>
            </a:r>
          </a:p>
          <a:p>
            <a:pPr lvl="1"/>
            <a:r>
              <a:rPr lang="en-GB" dirty="0"/>
              <a:t>They don’t convert character vectors to factors.</a:t>
            </a:r>
          </a:p>
          <a:p>
            <a:pPr lvl="1"/>
            <a:r>
              <a:rPr lang="en-GB" dirty="0"/>
              <a:t>Operation system agnostic.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ACECB51-8858-DCDC-B0A4-DC37C2F2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630" y="154204"/>
            <a:ext cx="1265483" cy="146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53BC0B-DFCF-03FD-7D14-BC5B771621A0}"/>
              </a:ext>
            </a:extLst>
          </p:cNvPr>
          <p:cNvSpPr txBox="1"/>
          <p:nvPr/>
        </p:nvSpPr>
        <p:spPr>
          <a:xfrm>
            <a:off x="7074781" y="3840452"/>
            <a:ext cx="4054137" cy="192116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In the 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tidyverse </a:t>
            </a:r>
            <a:r>
              <a:rPr lang="en-GB" sz="3600" dirty="0">
                <a:solidFill>
                  <a:schemeClr val="bg1"/>
                </a:solidFill>
              </a:rPr>
              <a:t>all datasets are read as 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tibbles</a:t>
            </a:r>
            <a:r>
              <a:rPr lang="en-GB" sz="3600" dirty="0">
                <a:solidFill>
                  <a:schemeClr val="bg1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53140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3369-86A1-97C5-0FBB-1D827007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Expanding the R-universe</a:t>
            </a:r>
            <a:br>
              <a:rPr lang="en-GB" dirty="0"/>
            </a:br>
            <a:r>
              <a:rPr lang="en-GB" sz="4400" b="0" dirty="0"/>
              <a:t>What we will talk about today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BC003-FAA4-14CE-268D-18B94A01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spcAft>
                <a:spcPts val="600"/>
              </a:spcAft>
            </a:pPr>
            <a:r>
              <a:rPr lang="en-GB" sz="2800" b="1" dirty="0"/>
              <a:t>Welcome to the Tidyverse</a:t>
            </a:r>
            <a:r>
              <a:rPr lang="en-GB" sz="2800" dirty="0"/>
              <a:t> –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Unifying design philosophy, grammar, and data structures</a:t>
            </a:r>
          </a:p>
          <a:p>
            <a:pPr>
              <a:spcAft>
                <a:spcPts val="600"/>
              </a:spcAft>
            </a:pPr>
            <a:r>
              <a:rPr lang="en-GB" sz="2800" b="1" dirty="0"/>
              <a:t>Documenting and communicating your work</a:t>
            </a:r>
            <a:r>
              <a:rPr lang="en-GB" sz="2800" dirty="0"/>
              <a:t> –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Creating reproducible reports.</a:t>
            </a:r>
          </a:p>
          <a:p>
            <a:pPr>
              <a:spcAft>
                <a:spcPts val="600"/>
              </a:spcAft>
            </a:pPr>
            <a:r>
              <a:rPr lang="en-GB" sz="2800" b="1" dirty="0"/>
              <a:t>Version control</a:t>
            </a:r>
            <a:r>
              <a:rPr lang="en-GB" sz="2800" dirty="0"/>
              <a:t> –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Keeping track of your work and facilitate collaboration</a:t>
            </a: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FEED0-D5C5-7381-EFA3-3601D6D5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3A0B-4C26-A043-96A8-C613DB9617DA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299946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tables</a:t>
            </a:r>
            <a:br>
              <a:rPr lang="en-GB" dirty="0"/>
            </a:br>
            <a:r>
              <a:rPr lang="en-GB" sz="4400" b="0" dirty="0"/>
              <a:t>Readr</a:t>
            </a:r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145222E7-E828-133A-A4F8-8933E4323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387A9-B8A7-3D75-3FF1-7EE3E9B490D9}"/>
              </a:ext>
            </a:extLst>
          </p:cNvPr>
          <p:cNvSpPr txBox="1"/>
          <p:nvPr/>
        </p:nvSpPr>
        <p:spPr>
          <a:xfrm>
            <a:off x="1782883" y="1762295"/>
            <a:ext cx="8550033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Read the penguin Data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read_csv(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"penguins.csv"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800" dirty="0">
              <a:solidFill>
                <a:srgbClr val="9E000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Supply an inline csv file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### Note that there are no end comas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read_csv(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"species,island,bill_length_mm 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Adelie, Torgersen,39.1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Adelie, Dream,43.2"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800" dirty="0">
              <a:solidFill>
                <a:srgbClr val="9E000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What about if there are no column names?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read_csv(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"Adelie, Torgersen,39.1\nAdelie, Dream,43.2"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800" dirty="0">
              <a:solidFill>
                <a:srgbClr val="9E000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>
                <a:solidFill>
                  <a:srgbClr val="B5760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Pass the names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read_csv(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"Adelie, Torgersen,39.1\nAdelie, Dream,43.2"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800" dirty="0">
              <a:solidFill>
                <a:srgbClr val="9E000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c(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800" dirty="0" err="1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species"</a:t>
            </a:r>
            <a:r>
              <a:rPr lang="en-GB" sz="1800" dirty="0" err="1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 err="1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"island"</a:t>
            </a:r>
            <a:r>
              <a:rPr lang="en-GB" sz="1800" dirty="0" err="1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 err="1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"bill_length_m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800" dirty="0">
              <a:solidFill>
                <a:srgbClr val="9E000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3A7B2-9A0F-CA5B-35DE-16771C72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272" y="1809375"/>
            <a:ext cx="1037490" cy="8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DD7B76-290B-A08A-3AC8-EFBACF422755}"/>
              </a:ext>
            </a:extLst>
          </p:cNvPr>
          <p:cNvGrpSpPr/>
          <p:nvPr/>
        </p:nvGrpSpPr>
        <p:grpSpPr>
          <a:xfrm>
            <a:off x="6230345" y="3230534"/>
            <a:ext cx="3973286" cy="1635380"/>
            <a:chOff x="5769429" y="3230534"/>
            <a:chExt cx="3973286" cy="16353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5ACEC3-4CBB-CD3D-4FF3-53F63A5CF4A1}"/>
                </a:ext>
              </a:extLst>
            </p:cNvPr>
            <p:cNvSpPr txBox="1"/>
            <p:nvPr/>
          </p:nvSpPr>
          <p:spPr>
            <a:xfrm>
              <a:off x="8120743" y="3230534"/>
              <a:ext cx="1621972" cy="7017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The  </a:t>
              </a:r>
              <a:r>
                <a:rPr lang="en-GB" sz="1600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\n </a:t>
              </a: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notation means pass to next line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744CC1-902E-37F8-47AD-35B76ED290CD}"/>
                </a:ext>
              </a:extLst>
            </p:cNvPr>
            <p:cNvSpPr/>
            <p:nvPr/>
          </p:nvSpPr>
          <p:spPr bwMode="auto">
            <a:xfrm>
              <a:off x="5769429" y="4539343"/>
              <a:ext cx="288471" cy="32657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987FFE-9979-2CE3-9DB4-1BA1F16E6840}"/>
                </a:ext>
              </a:extLst>
            </p:cNvPr>
            <p:cNvCxnSpPr>
              <a:stCxn id="5" idx="1"/>
              <a:endCxn id="6" idx="0"/>
            </p:cNvCxnSpPr>
            <p:nvPr/>
          </p:nvCxnSpPr>
          <p:spPr bwMode="auto">
            <a:xfrm flipH="1">
              <a:off x="5913665" y="3581400"/>
              <a:ext cx="2207078" cy="957943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3" name="Picture 4">
            <a:extLst>
              <a:ext uri="{FF2B5EF4-FFF2-40B4-BE49-F238E27FC236}">
                <a16:creationId xmlns:a16="http://schemas.microsoft.com/office/drawing/2014/main" id="{5645A087-E964-5EFE-6430-E07EF3901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630" y="154204"/>
            <a:ext cx="1265483" cy="146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16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tables</a:t>
            </a:r>
            <a:br>
              <a:rPr lang="en-GB" dirty="0"/>
            </a:br>
            <a:r>
              <a:rPr lang="en-GB" sz="4400" b="0" dirty="0"/>
              <a:t>Readr</a:t>
            </a:r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145222E7-E828-133A-A4F8-8933E4323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5645A087-E964-5EFE-6430-E07EF3901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630" y="154204"/>
            <a:ext cx="1265483" cy="146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E6AB4-40CD-BE4A-6E86-C49A1B0F7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67" y="1801940"/>
            <a:ext cx="8364065" cy="44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Dplyr (Data - Pliers)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0A3D-60A1-1EFF-40C4-2F8EA732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9950017" cy="4521366"/>
          </a:xfrm>
        </p:spPr>
        <p:txBody>
          <a:bodyPr/>
          <a:lstStyle/>
          <a:p>
            <a:r>
              <a:rPr lang="en-GB" sz="2400" dirty="0"/>
              <a:t>Grammar of data manipulation, providing a consistent set of </a:t>
            </a:r>
            <a:r>
              <a:rPr lang="en-GB" sz="2400" b="1" dirty="0"/>
              <a:t>verbs </a:t>
            </a:r>
            <a:r>
              <a:rPr lang="en-GB" sz="2400" dirty="0"/>
              <a:t>(functions) that help you solve the most common data manipulation challenges:</a:t>
            </a:r>
          </a:p>
          <a:p>
            <a:endParaRPr lang="en-GB" sz="1050" dirty="0"/>
          </a:p>
          <a:p>
            <a:pPr marL="889200" lvl="1" indent="-457200">
              <a:buFont typeface="+mj-lt"/>
              <a:buAutoNum type="arabicPeriod"/>
            </a:pPr>
            <a:r>
              <a:rPr lang="en-GB" sz="2200" b="1" dirty="0"/>
              <a:t>Add</a:t>
            </a:r>
            <a:r>
              <a:rPr lang="en-GB" sz="2200" dirty="0"/>
              <a:t> new variables that are functions of existing variables [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mutate()</a:t>
            </a:r>
            <a:r>
              <a:rPr lang="en-GB" sz="2200" dirty="0"/>
              <a:t>].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b="1" dirty="0"/>
              <a:t>Pick variables</a:t>
            </a:r>
            <a:r>
              <a:rPr lang="en-GB" sz="2200" dirty="0"/>
              <a:t> based on their names [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select()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b="1" dirty="0"/>
              <a:t>Pick cases </a:t>
            </a:r>
            <a:r>
              <a:rPr lang="en-GB" sz="2200" dirty="0"/>
              <a:t>based on their values [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filter()</a:t>
            </a:r>
            <a:r>
              <a:rPr lang="en-GB" sz="2200" dirty="0"/>
              <a:t>].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b="1" dirty="0"/>
              <a:t>Reduces</a:t>
            </a:r>
            <a:r>
              <a:rPr lang="en-GB" sz="2200" dirty="0"/>
              <a:t> multiple values down to a single summary [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summarise()</a:t>
            </a:r>
            <a:r>
              <a:rPr lang="en-GB" sz="2200" dirty="0"/>
              <a:t>].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b="1" dirty="0"/>
              <a:t>Changes</a:t>
            </a:r>
            <a:r>
              <a:rPr lang="en-GB" sz="2200" dirty="0"/>
              <a:t> the ordering of the observations [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arrange()</a:t>
            </a:r>
            <a:r>
              <a:rPr lang="en-GB" sz="2200" dirty="0"/>
              <a:t>].</a:t>
            </a:r>
          </a:p>
          <a:p>
            <a:pPr>
              <a:buNone/>
            </a:pPr>
            <a:endParaRPr lang="en-GB" sz="2400" dirty="0"/>
          </a:p>
          <a:p>
            <a:pPr algn="ctr">
              <a:buNone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C1B9DE-5482-FD04-8D8C-6AE75911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855" y="228627"/>
            <a:ext cx="1185487" cy="13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E2C99-E9C2-59D3-6DAA-317246BB407B}"/>
              </a:ext>
            </a:extLst>
          </p:cNvPr>
          <p:cNvSpPr txBox="1"/>
          <p:nvPr/>
        </p:nvSpPr>
        <p:spPr>
          <a:xfrm>
            <a:off x="1750489" y="4906163"/>
            <a:ext cx="8614821" cy="8309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These verbs can executed on groups of your data</a:t>
            </a:r>
          </a:p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[by combining it with the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group_by()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solidFill>
                  <a:schemeClr val="bg1"/>
                </a:solidFill>
              </a:rPr>
              <a:t>function]</a:t>
            </a:r>
          </a:p>
        </p:txBody>
      </p:sp>
    </p:spTree>
    <p:extLst>
      <p:ext uri="{BB962C8B-B14F-4D97-AF65-F5344CB8AC3E}">
        <p14:creationId xmlns:p14="http://schemas.microsoft.com/office/powerpoint/2010/main" val="2306617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Dplyr (Data - Pliers)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0A3D-60A1-1EFF-40C4-2F8EA732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9950017" cy="4521366"/>
          </a:xfrm>
        </p:spPr>
        <p:txBody>
          <a:bodyPr/>
          <a:lstStyle/>
          <a:p>
            <a:r>
              <a:rPr lang="en-GB" sz="2400" dirty="0"/>
              <a:t>Advanced verbs </a:t>
            </a:r>
          </a:p>
          <a:p>
            <a:endParaRPr lang="en-GB" sz="1050" dirty="0"/>
          </a:p>
          <a:p>
            <a:pPr marL="889200" lvl="1" indent="-457200">
              <a:buFont typeface="+mj-lt"/>
              <a:buAutoNum type="arabicPeriod"/>
            </a:pPr>
            <a:r>
              <a:rPr lang="en-GB" sz="2200" dirty="0"/>
              <a:t>Extract a single column as a vector [</a:t>
            </a:r>
            <a:r>
              <a:rPr lang="en-GB" sz="2200" u="sng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pull()</a:t>
            </a:r>
            <a:r>
              <a:rPr lang="en-GB" sz="2200" dirty="0"/>
              <a:t>]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dirty="0"/>
              <a:t>Count a group size [</a:t>
            </a:r>
            <a:r>
              <a:rPr lang="en-GB" sz="2200" u="sng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n()/count()</a:t>
            </a:r>
            <a:r>
              <a:rPr lang="en-GB" sz="2200" dirty="0"/>
              <a:t> ]</a:t>
            </a:r>
            <a:endParaRPr lang="en-GB" sz="2200" u="sng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9200" lvl="1" indent="-457200">
              <a:buFont typeface="+mj-lt"/>
              <a:buAutoNum type="arabicPeriod"/>
            </a:pPr>
            <a:r>
              <a:rPr lang="en-GB" sz="2200" dirty="0"/>
              <a:t>Alternative view of the data with one var per row [</a:t>
            </a:r>
            <a:r>
              <a:rPr lang="en-GB" sz="2200" u="sng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glimpse()</a:t>
            </a:r>
            <a:r>
              <a:rPr lang="en-GB" sz="2200" dirty="0"/>
              <a:t> ].</a:t>
            </a:r>
            <a:endParaRPr lang="en-GB" sz="2200" u="sng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9200" lvl="1" indent="-457200">
              <a:buFont typeface="+mj-lt"/>
              <a:buAutoNum type="arabicPeriod"/>
            </a:pPr>
            <a:r>
              <a:rPr lang="en-GB" sz="2400" dirty="0"/>
              <a:t>Summarise multiple columns at once [</a:t>
            </a:r>
            <a:r>
              <a:rPr lang="en-GB" sz="2200" u="sng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sumarize_at()</a:t>
            </a:r>
            <a:r>
              <a:rPr lang="en-GB" sz="2200" dirty="0"/>
              <a:t> ].</a:t>
            </a:r>
            <a:endParaRPr lang="en-GB" sz="2200" u="sng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9200" lvl="1" indent="-457200">
              <a:buFont typeface="+mj-lt"/>
              <a:buAutoNum type="arabicPeriod"/>
            </a:pPr>
            <a:r>
              <a:rPr lang="en-GB" sz="2400" dirty="0"/>
              <a:t>Transform multiple columns [</a:t>
            </a:r>
            <a:r>
              <a:rPr lang="en-GB" sz="2200" u="sng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mutate_at()</a:t>
            </a:r>
            <a:r>
              <a:rPr lang="en-GB" sz="2200" dirty="0"/>
              <a:t> ].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C1B9DE-5482-FD04-8D8C-6AE75911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855" y="228627"/>
            <a:ext cx="1185487" cy="13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427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Dplyr (Some Examples-2)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349F2-0873-172B-0618-DD8CB0BB4363}"/>
              </a:ext>
            </a:extLst>
          </p:cNvPr>
          <p:cNvSpPr txBox="1"/>
          <p:nvPr/>
        </p:nvSpPr>
        <p:spPr>
          <a:xfrm>
            <a:off x="1770539" y="1394367"/>
            <a:ext cx="8574722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Generate a new variable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LenDepRto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bill_length_mm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bill_depth_mm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select a section of a dataset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Filter by a Variable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"Adelie"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Summarise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summarise(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n(),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quantile(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0.25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0.75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na.rm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B5760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c(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0.25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0.75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Arrange High to Low 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desc(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07778-EEF6-F77E-7F61-AD4C30D4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167" y="5362007"/>
            <a:ext cx="1037490" cy="8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A18FAB3-7073-D117-AD7F-CDAC8E99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855" y="228627"/>
            <a:ext cx="1185487" cy="13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39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Dplyr (Some Examples-2)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18FAB3-7073-D117-AD7F-CDAC8E99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855" y="228627"/>
            <a:ext cx="1185487" cy="13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990D9-289C-8B91-E111-CADF1306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53" y="1366129"/>
            <a:ext cx="8530118" cy="482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6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9281-180E-ACB6-BD5A-DE728A9C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Piping [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dirty="0"/>
              <a:t>]</a:t>
            </a:r>
            <a:br>
              <a:rPr lang="en-GB" dirty="0"/>
            </a:br>
            <a:r>
              <a:rPr lang="en-GB" b="0" dirty="0"/>
              <a:t>a feature of the tidyverse grammar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BDAE1A-2D51-F2D1-EA4A-0EE99F6AC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4745888" cy="3937484"/>
          </a:xfrm>
        </p:spPr>
        <p:txBody>
          <a:bodyPr/>
          <a:lstStyle/>
          <a:p>
            <a:r>
              <a:rPr lang="en-GB" sz="2400" dirty="0"/>
              <a:t>The workflow in the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2400" dirty="0"/>
              <a:t> is focused on a sequence of actions to an single object.</a:t>
            </a:r>
          </a:p>
          <a:p>
            <a:pPr lvl="1"/>
            <a:r>
              <a:rPr lang="en-GB" sz="2400" dirty="0"/>
              <a:t>Reserve pipes for sequences applied to a primary object.</a:t>
            </a:r>
          </a:p>
          <a:p>
            <a:pPr lvl="1"/>
            <a:endParaRPr lang="en-GB" sz="2400" dirty="0"/>
          </a:p>
          <a:p>
            <a:r>
              <a:rPr lang="en-GB" sz="2400" dirty="0"/>
              <a:t>This sequence of actions is defined by the pipe [</a:t>
            </a:r>
            <a:r>
              <a:rPr lang="en-GB" sz="24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sz="2400" dirty="0"/>
              <a:t>] operator.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4968-0733-6E57-2348-1340B233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ACA4-2CBE-624E-83CD-C5D91ADA6C4D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AE54A-14A3-BC67-E3FC-8CFEE74CDC12}"/>
              </a:ext>
            </a:extLst>
          </p:cNvPr>
          <p:cNvSpPr txBox="1"/>
          <p:nvPr/>
        </p:nvSpPr>
        <p:spPr>
          <a:xfrm>
            <a:off x="6048761" y="1957131"/>
            <a:ext cx="5824152" cy="3903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endParaRPr lang="en-GB" sz="18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group_by(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800" b="1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summarise(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bill_length_mm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bill_length_mm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na.rm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B5760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bill_depth_mm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bill_depth_mm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na.rm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B5760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n_distinct(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)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latin typeface="+mn-lt"/>
              </a:rPr>
              <a:t>-------------------------------------------------------------------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latin typeface="+mn-lt"/>
              </a:rPr>
              <a:t>This sequence of events can be read as:</a:t>
            </a:r>
          </a:p>
          <a:p>
            <a:pPr>
              <a:lnSpc>
                <a:spcPct val="95000"/>
              </a:lnSpc>
            </a:pPr>
            <a:r>
              <a:rPr lang="en-GB" sz="1800" b="1" dirty="0">
                <a:latin typeface="+mn-lt"/>
              </a:rPr>
              <a:t>Take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endParaRPr lang="en-GB" sz="18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GB" sz="1800" b="1" dirty="0">
                <a:latin typeface="+mn-lt"/>
              </a:rPr>
              <a:t>         AND THEN</a:t>
            </a:r>
            <a:r>
              <a:rPr lang="en-GB" sz="1800" dirty="0">
                <a:latin typeface="+mn-lt"/>
              </a:rPr>
              <a:t> split by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latin typeface="+mn-lt"/>
              </a:rPr>
              <a:t> 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latin typeface="+mn-lt"/>
              </a:rPr>
              <a:t>              </a:t>
            </a:r>
            <a:r>
              <a:rPr lang="en-GB" sz="1800" b="1" dirty="0">
                <a:latin typeface="+mn-lt"/>
              </a:rPr>
              <a:t> AND THEN</a:t>
            </a:r>
            <a:r>
              <a:rPr lang="en-GB" sz="1800" dirty="0">
                <a:latin typeface="+mn-lt"/>
              </a:rPr>
              <a:t> generate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summaries</a:t>
            </a:r>
            <a:r>
              <a:rPr lang="en-GB" sz="1800" dirty="0">
                <a:latin typeface="+mn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CF4DC-B30A-718C-3113-B0EC59F3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253" y="5019336"/>
            <a:ext cx="1037490" cy="8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1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29FB-E74D-8032-E6D1-02211B72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Time!!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3D578-9201-8F11-7673-8554302D478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Using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dirty="0"/>
              <a:t> data find:</a:t>
            </a:r>
          </a:p>
          <a:p>
            <a:pPr lvl="2"/>
            <a:r>
              <a:rPr lang="en-GB" dirty="0"/>
              <a:t>Penguins from Dream Island.</a:t>
            </a:r>
          </a:p>
          <a:p>
            <a:pPr lvl="2"/>
            <a:r>
              <a:rPr lang="en-GB" dirty="0"/>
              <a:t>All penguins between 4Kg and 5Kg [hint use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between()</a:t>
            </a:r>
            <a:r>
              <a:rPr lang="en-GB" dirty="0"/>
              <a:t> function].</a:t>
            </a:r>
          </a:p>
          <a:p>
            <a:pPr lvl="2"/>
            <a:r>
              <a:rPr lang="en-GB" dirty="0"/>
              <a:t>How many Gentoo penguins have a missing sex data.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Sort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dirty="0"/>
              <a:t> data so that</a:t>
            </a:r>
          </a:p>
          <a:p>
            <a:pPr lvl="2"/>
            <a:r>
              <a:rPr lang="en-GB" dirty="0"/>
              <a:t>Penguins with NO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dirty="0">
                <a:cs typeface="Courier New" panose="02070309020205020404" pitchFamily="49" charset="0"/>
              </a:rPr>
              <a:t> (that is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GB" dirty="0">
                <a:cs typeface="Courier New" panose="02070309020205020404" pitchFamily="49" charset="0"/>
              </a:rPr>
              <a:t> values) </a:t>
            </a:r>
            <a:r>
              <a:rPr lang="en-GB" dirty="0"/>
              <a:t>measures are the first.</a:t>
            </a:r>
          </a:p>
          <a:p>
            <a:pPr lvl="2"/>
            <a:r>
              <a:rPr lang="en-GB" dirty="0"/>
              <a:t>Penguins the largest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bill_length_mm </a:t>
            </a:r>
            <a:r>
              <a:rPr lang="en-GB" dirty="0"/>
              <a:t>are the first.</a:t>
            </a:r>
          </a:p>
          <a:p>
            <a:r>
              <a:rPr lang="en-GB" dirty="0"/>
              <a:t>3. Create a new variable:</a:t>
            </a:r>
          </a:p>
          <a:p>
            <a:pPr lvl="2"/>
            <a:r>
              <a:rPr lang="en-GB" dirty="0"/>
              <a:t>Ratio between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dirty="0">
                <a:cs typeface="Courier New" panose="02070309020205020404" pitchFamily="49" charset="0"/>
              </a:rPr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bill_length_mm</a:t>
            </a:r>
          </a:p>
          <a:p>
            <a:pPr lvl="2"/>
            <a:r>
              <a:rPr lang="en-GB" dirty="0">
                <a:latin typeface="+mj-lt"/>
                <a:cs typeface="Courier New" panose="02070309020205020404" pitchFamily="49" charset="0"/>
              </a:rPr>
              <a:t>Standardized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493F2-1640-B051-E789-46AAD44D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1D468-0C9C-394F-8920-E0D547A660C7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57492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A7C4-26ED-C28A-273E-22511865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28C2-AF5C-BD91-D3C1-5C11B9F4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33CD8-7139-C2EF-0045-1EDA6B29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F923-5BFD-EE4F-A389-EF6EF93269B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937683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9281-180E-ACB6-BD5A-DE728A9C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Piping [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dirty="0"/>
              <a:t>]</a:t>
            </a:r>
            <a:br>
              <a:rPr lang="en-GB" dirty="0"/>
            </a:br>
            <a:r>
              <a:rPr lang="en-GB" b="0" dirty="0"/>
              <a:t>a feature of the tidyverse grammar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BDAE1A-2D51-F2D1-EA4A-0EE99F6AC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4745888" cy="3937484"/>
          </a:xfrm>
        </p:spPr>
        <p:txBody>
          <a:bodyPr/>
          <a:lstStyle/>
          <a:p>
            <a:r>
              <a:rPr lang="en-GB" sz="2400" dirty="0"/>
              <a:t>The workflow in the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2400" dirty="0"/>
              <a:t> is focused on a sequence of actions to an single object.</a:t>
            </a:r>
          </a:p>
          <a:p>
            <a:pPr lvl="1"/>
            <a:r>
              <a:rPr lang="en-GB" sz="2400" dirty="0"/>
              <a:t>Reserve pipes for sequences applied to a primary object.</a:t>
            </a:r>
          </a:p>
          <a:p>
            <a:pPr lvl="1"/>
            <a:endParaRPr lang="en-GB" sz="2400" dirty="0"/>
          </a:p>
          <a:p>
            <a:r>
              <a:rPr lang="en-GB" sz="2400" dirty="0"/>
              <a:t>This sequence of actions is defined by the pipe [</a:t>
            </a:r>
            <a:r>
              <a:rPr lang="en-GB" sz="24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sz="2400" dirty="0"/>
              <a:t>] operator.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4968-0733-6E57-2348-1340B233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ACA4-2CBE-624E-83CD-C5D91ADA6C4D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CAA44-E7C8-9BD2-F049-CECCEF17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87" y="1968500"/>
            <a:ext cx="5930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9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Any questions</a:t>
            </a:r>
            <a:r>
              <a:rPr lang="en-GB" sz="6600" b="1" noProof="0" dirty="0">
                <a:solidFill>
                  <a:srgbClr val="C00000"/>
                </a:solidFill>
              </a:rPr>
              <a:t>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21450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tidyR and pipes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349F2-0873-172B-0618-DD8CB0BB4363}"/>
              </a:ext>
            </a:extLst>
          </p:cNvPr>
          <p:cNvSpPr txBox="1"/>
          <p:nvPr/>
        </p:nvSpPr>
        <p:spPr>
          <a:xfrm>
            <a:off x="1375845" y="1958975"/>
            <a:ext cx="9364110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Sub-setting with the piping philosophy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 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returns a vector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"species"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returns a vector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select a section of a dataset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%&gt;% select(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Filter by a Variable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%&gt;% filter(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GB" sz="1800" dirty="0">
                <a:solidFill>
                  <a:srgbClr val="9E00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"Adelie"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07778-EEF6-F77E-7F61-AD4C30D4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445" y="4779309"/>
            <a:ext cx="1037490" cy="8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9046A37-7587-F9B5-BBAF-7527C325F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630" y="153353"/>
            <a:ext cx="1265483" cy="146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516D5705-A0EF-3A68-C61F-5650979B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390" y="152332"/>
            <a:ext cx="1263600" cy="1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1C30A9B-1639-57D0-F4EF-80CBFCF2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63" y="199006"/>
            <a:ext cx="1185487" cy="13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6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tidyR and pipes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9046A37-7587-F9B5-BBAF-7527C325F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630" y="153353"/>
            <a:ext cx="1265483" cy="146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516D5705-A0EF-3A68-C61F-5650979B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390" y="152332"/>
            <a:ext cx="1263600" cy="1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1C30A9B-1639-57D0-F4EF-80CBFCF2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63" y="199006"/>
            <a:ext cx="1185487" cy="13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5AA92-716E-49ED-8494-FB1600E98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650" y="1958975"/>
            <a:ext cx="9417330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59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Dplyr and pipes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C1B9DE-5482-FD04-8D8C-6AE75911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426" y="228627"/>
            <a:ext cx="1185487" cy="13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D349F2-0873-172B-0618-DD8CB0BB4363}"/>
              </a:ext>
            </a:extLst>
          </p:cNvPr>
          <p:cNvSpPr txBox="1"/>
          <p:nvPr/>
        </p:nvSpPr>
        <p:spPr>
          <a:xfrm>
            <a:off x="1375845" y="1373188"/>
            <a:ext cx="936411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Generate a new variable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LenDepRto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bill_length_mm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bill_depth_mm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Summarise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summarise(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n(),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na.rm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5760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summarise(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qs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quantile(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0.25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0.75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na.rm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B5760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0.25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0.75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800" dirty="0">
              <a:solidFill>
                <a:srgbClr val="3E3E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Arrange High to Low 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3E3E3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arrange(desc(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07778-EEF6-F77E-7F61-AD4C30D4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936" y="5060541"/>
            <a:ext cx="1037490" cy="8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042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Dplyr and pipes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C1B9DE-5482-FD04-8D8C-6AE75911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426" y="228627"/>
            <a:ext cx="1185487" cy="13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8C048-DCEE-D95E-D757-A51E76AED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70" y="1507003"/>
            <a:ext cx="9410659" cy="46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8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0A3D-60A1-1EFF-40C4-2F8EA732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593382" cy="45213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dirty="0"/>
              <a:t>ggplot2 is a system for declaratively creating graphics, based on </a:t>
            </a:r>
            <a:r>
              <a:rPr lang="en-GB" sz="2400" i="1" dirty="0"/>
              <a:t>The Grammar of Graphics</a:t>
            </a:r>
            <a:r>
              <a:rPr lang="en-GB" sz="24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dirty="0"/>
              <a:t>You have already used this but a refresher of the dynamics:</a:t>
            </a:r>
          </a:p>
          <a:p>
            <a:pPr marL="8892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You provide the data.</a:t>
            </a:r>
          </a:p>
          <a:p>
            <a:pPr marL="8892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Tell ggplot2 how to map variables to aesthetics.</a:t>
            </a:r>
          </a:p>
          <a:p>
            <a:pPr marL="8892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Define the what graphical primitives to use.</a:t>
            </a:r>
          </a:p>
          <a:p>
            <a:pPr marL="8892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Layer in other components/figures</a:t>
            </a:r>
            <a:r>
              <a:rPr lang="en-GB" sz="24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E57DDB-517A-4322-CA2C-742BE391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427" y="118192"/>
            <a:ext cx="1185486" cy="13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324B7D-31BA-9C4F-0DB6-70652ECC648D}"/>
              </a:ext>
            </a:extLst>
          </p:cNvPr>
          <p:cNvSpPr/>
          <p:nvPr/>
        </p:nvSpPr>
        <p:spPr bwMode="auto">
          <a:xfrm>
            <a:off x="6471764" y="4413542"/>
            <a:ext cx="4731222" cy="1484021"/>
          </a:xfrm>
          <a:prstGeom prst="rect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ggplot(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   aes(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flipper_length_mm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+ 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geom_point()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A7A838-893F-63D5-6624-651CF1E98A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3375" y="315913"/>
            <a:ext cx="3994782" cy="393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EAC8F-035E-CAE2-B114-7437B6594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2" y="5467874"/>
            <a:ext cx="1037490" cy="8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683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882-1F18-5334-D731-9342E4C0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0A3D-60A1-1EFF-40C4-2F8EA732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593382" cy="45213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dirty="0"/>
              <a:t>ggplot2 is a system for declaratively creating graphics, based on </a:t>
            </a:r>
            <a:r>
              <a:rPr lang="en-GB" sz="2400" i="1" dirty="0"/>
              <a:t>The Grammar of Graphics</a:t>
            </a:r>
            <a:r>
              <a:rPr lang="en-GB" sz="24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dirty="0"/>
              <a:t>You have already used this but a refresher of the dynamics:</a:t>
            </a:r>
          </a:p>
          <a:p>
            <a:pPr marL="8892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You provide the data.</a:t>
            </a:r>
          </a:p>
          <a:p>
            <a:pPr marL="8892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Tell ggplot2 how to map variables to aesthetics.</a:t>
            </a:r>
          </a:p>
          <a:p>
            <a:pPr marL="8892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Define the what graphical primitives to use.</a:t>
            </a:r>
          </a:p>
          <a:p>
            <a:pPr marL="8892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Layer in other components/figures</a:t>
            </a:r>
            <a:r>
              <a:rPr lang="en-GB" sz="24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D5EA-1285-3215-0595-A1AF42F4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5305-A2B7-0846-9D0D-2D47A6AB7DE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E57DDB-517A-4322-CA2C-742BE391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427" y="118192"/>
            <a:ext cx="1185486" cy="13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A7A838-893F-63D5-6624-651CF1E98A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3375" y="315913"/>
            <a:ext cx="3994782" cy="393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EAC8F-035E-CAE2-B114-7437B6594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2" y="5467874"/>
            <a:ext cx="1037490" cy="8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E2928-A4AD-1976-AE9A-F07D02D9A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563" y="4413542"/>
            <a:ext cx="4800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85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459C-B796-9176-520F-02325765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notes on style…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9D8CB-94AF-5D8A-BB95-C86312D46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442224"/>
            <a:ext cx="10220325" cy="4397814"/>
          </a:xfrm>
        </p:spPr>
        <p:txBody>
          <a:bodyPr/>
          <a:lstStyle/>
          <a:p>
            <a:r>
              <a:rPr lang="en-GB" sz="2400" dirty="0"/>
              <a:t>While not necessary it is recommended to </a:t>
            </a:r>
            <a:r>
              <a:rPr lang="en-GB" sz="2400" b="1" dirty="0"/>
              <a:t>work in a homogeneous, uniform, legible and clear way when writing scripts</a:t>
            </a:r>
            <a:r>
              <a:rPr lang="en-GB" sz="2400" dirty="0"/>
              <a:t>.</a:t>
            </a:r>
          </a:p>
          <a:p>
            <a:pPr lvl="1"/>
            <a:r>
              <a:rPr lang="en-GB" sz="2400" dirty="0"/>
              <a:t>The tidyverse has its own Style guide - </a:t>
            </a:r>
            <a:r>
              <a:rPr lang="en-GB" sz="2400" dirty="0">
                <a:hlinkClick r:id="rId2"/>
              </a:rPr>
              <a:t>https://style.tidyverse.org/</a:t>
            </a:r>
            <a:r>
              <a:rPr lang="en-GB" sz="2400" dirty="0"/>
              <a:t>.</a:t>
            </a:r>
          </a:p>
          <a:p>
            <a:r>
              <a:rPr lang="en-GB" sz="2400" dirty="0"/>
              <a:t>The most important recommendations are: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B693D-2707-2F03-289F-7262D313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6E48-2604-8A4F-A6FD-F73B322E838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EF3E1-E697-D24F-9B5A-50953C79E4C8}"/>
              </a:ext>
            </a:extLst>
          </p:cNvPr>
          <p:cNvSpPr txBox="1"/>
          <p:nvPr/>
        </p:nvSpPr>
        <p:spPr>
          <a:xfrm>
            <a:off x="982662" y="3416316"/>
            <a:ext cx="4902595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dirty="0"/>
              <a:t> Keep it to 80 characters per line.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dirty="0"/>
              <a:t>Always use a space</a:t>
            </a:r>
          </a:p>
          <a:p>
            <a:pPr marL="1066693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dirty="0"/>
              <a:t> After a comma.</a:t>
            </a:r>
          </a:p>
          <a:p>
            <a:pPr marL="1066693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dirty="0"/>
              <a:t> Before AND after operators </a:t>
            </a:r>
          </a:p>
          <a:p>
            <a:pPr lvl="1"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 ==, +, -, &lt;-,%&gt;%</a:t>
            </a:r>
            <a:endParaRPr lang="en-GB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dirty="0"/>
              <a:t>No space between the name of a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800" dirty="0"/>
              <a:t> and the first parenthesis, nor between the last argument and the final parenthesis of a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800" dirty="0"/>
              <a:t>.`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CDD01-A641-9DC9-297C-E23FAC765342}"/>
              </a:ext>
            </a:extLst>
          </p:cNvPr>
          <p:cNvSpPr txBox="1"/>
          <p:nvPr/>
        </p:nvSpPr>
        <p:spPr>
          <a:xfrm>
            <a:off x="6303568" y="3419277"/>
            <a:ext cx="4899419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GB" sz="1800" dirty="0"/>
              <a:t>Avoid reusing names of functions and common variables.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GB" sz="1800" dirty="0"/>
              <a:t>Sort the script separating the parts with the comment form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Import data -----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GB" sz="1800" dirty="0"/>
              <a:t>Avoid accent marks or special symbols in names, files, routes, etc.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GB" sz="1800" dirty="0"/>
              <a:t>Object names must follow a constant structure: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day_one </a:t>
            </a:r>
            <a:r>
              <a:rPr lang="en-GB" sz="1800" dirty="0"/>
              <a:t>OR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day_1</a:t>
            </a:r>
            <a:r>
              <a:rPr lang="en-GB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2458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B9E8-8485-FA22-770D-6AF0A9C9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This is has been an General overview…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3FF8C-EDAC-8AC7-F57A-4C974D6AA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108573" cy="4521366"/>
          </a:xfrm>
        </p:spPr>
        <p:txBody>
          <a:bodyPr/>
          <a:lstStyle/>
          <a:p>
            <a:r>
              <a:rPr lang="en-GB" sz="2400" dirty="0"/>
              <a:t>Working with the Tidyverse requires some mental adjustments… that are easier as you start your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sz="2400" dirty="0"/>
              <a:t>-journey. </a:t>
            </a:r>
          </a:p>
          <a:p>
            <a:endParaRPr lang="en-GB" sz="2400" dirty="0"/>
          </a:p>
          <a:p>
            <a:r>
              <a:rPr lang="en-GB" sz="2400" dirty="0"/>
              <a:t>Multiple places with help </a:t>
            </a:r>
            <a:r>
              <a:rPr lang="en-GB" sz="2400" dirty="0">
                <a:sym typeface="Wingdings" pitchFamily="2" charset="2"/>
              </a:rPr>
              <a:t> check this site </a:t>
            </a:r>
            <a:r>
              <a:rPr lang="en-GB" sz="2400" dirty="0">
                <a:sym typeface="Wingdings" pitchFamily="2" charset="2"/>
                <a:hlinkClick r:id="rId2"/>
              </a:rPr>
              <a:t>https://bit.ly/412GGFW</a:t>
            </a:r>
            <a:endParaRPr lang="en-GB" sz="2400" dirty="0">
              <a:sym typeface="Wingdings" pitchFamily="2" charset="2"/>
            </a:endParaRP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Also, the Cheat-sheets created by Posit </a:t>
            </a:r>
          </a:p>
          <a:p>
            <a:endParaRPr lang="en-GB" sz="2400" dirty="0">
              <a:sym typeface="Wingdings" pitchFamily="2" charset="2"/>
            </a:endParaRPr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4E310-A216-FA25-C54E-BFB2EE04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745-0DE4-E943-BA80-A66628A43C15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6BB33A-B0F8-1D0E-838C-A9C3403AB765}"/>
              </a:ext>
            </a:extLst>
          </p:cNvPr>
          <p:cNvGrpSpPr>
            <a:grpSpLocks noChangeAspect="1"/>
          </p:cNvGrpSpPr>
          <p:nvPr/>
        </p:nvGrpSpPr>
        <p:grpSpPr>
          <a:xfrm>
            <a:off x="6361400" y="2509671"/>
            <a:ext cx="4459000" cy="3408674"/>
            <a:chOff x="1658948" y="0"/>
            <a:chExt cx="10422835" cy="7967717"/>
          </a:xfrm>
        </p:grpSpPr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5E399FE-E240-67CF-2744-78F7D1A16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948" y="0"/>
              <a:ext cx="7772400" cy="6008742"/>
            </a:xfrm>
            <a:prstGeom prst="rect">
              <a:avLst/>
            </a:prstGeom>
          </p:spPr>
        </p:pic>
        <p:pic>
          <p:nvPicPr>
            <p:cNvPr id="10" name="Picture 9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6DE8BA8A-8A0A-B0CD-62F1-CC38E322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426" y="652992"/>
              <a:ext cx="7772400" cy="6008742"/>
            </a:xfrm>
            <a:prstGeom prst="rect">
              <a:avLst/>
            </a:prstGeom>
          </p:spPr>
        </p:pic>
        <p:pic>
          <p:nvPicPr>
            <p:cNvPr id="12" name="Picture 11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15E5A5A-08AD-C49C-260D-75CE44684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904" y="1305984"/>
              <a:ext cx="7772400" cy="6008742"/>
            </a:xfrm>
            <a:prstGeom prst="rect">
              <a:avLst/>
            </a:prstGeom>
          </p:spPr>
        </p:pic>
        <p:pic>
          <p:nvPicPr>
            <p:cNvPr id="14" name="Picture 13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D0DB6F4F-3684-9A95-BC69-43E9427E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383" y="1958975"/>
              <a:ext cx="7772400" cy="6008742"/>
            </a:xfrm>
            <a:prstGeom prst="rect">
              <a:avLst/>
            </a:prstGeom>
          </p:spPr>
        </p:pic>
      </p:grp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9767E3E-6A16-293B-FDE1-AF7038DB098C}"/>
              </a:ext>
            </a:extLst>
          </p:cNvPr>
          <p:cNvSpPr/>
          <p:nvPr/>
        </p:nvSpPr>
        <p:spPr bwMode="auto">
          <a:xfrm>
            <a:off x="1795636" y="4532376"/>
            <a:ext cx="4262263" cy="452235"/>
          </a:xfrm>
          <a:prstGeom prst="rightArrow">
            <a:avLst/>
          </a:prstGeom>
          <a:solidFill>
            <a:schemeClr val="tx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185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150231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3FC01A-A659-96A2-2A20-876F816C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Reproducible reports</a:t>
            </a:r>
            <a:br>
              <a:rPr lang="en-GB" sz="4800" dirty="0"/>
            </a:br>
            <a:r>
              <a:rPr lang="en-GB" sz="4400" b="0" dirty="0"/>
              <a:t>Documenting Your work flow</a:t>
            </a:r>
            <a:endParaRPr lang="en-GB" sz="4800" b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38D179-A5DF-D993-44D9-F5645E148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210" y="2118898"/>
            <a:ext cx="7659336" cy="37919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DBF1-66E1-CEAE-4AAE-FC6FC29D1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AB2A-A7CD-A749-AD4D-9EA214DCEC12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35D8C0-C3FB-CBDE-1537-508BC9740111}"/>
              </a:ext>
            </a:extLst>
          </p:cNvPr>
          <p:cNvSpPr/>
          <p:nvPr/>
        </p:nvSpPr>
        <p:spPr bwMode="auto">
          <a:xfrm>
            <a:off x="8680174" y="1761297"/>
            <a:ext cx="3192739" cy="4134678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This approach of click and point to document your work has some key pitfalls:</a:t>
            </a:r>
          </a:p>
          <a:p>
            <a:pPr marL="342900" marR="0" indent="-34290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AutoNum type="arabicPeriod"/>
              <a:tabLst/>
            </a:pPr>
            <a:r>
              <a:rPr lang="en-GB" sz="1800" dirty="0">
                <a:solidFill>
                  <a:schemeClr val="bg1"/>
                </a:solidFill>
              </a:rPr>
              <a:t>Not particularly reproducible.</a:t>
            </a:r>
          </a:p>
          <a:p>
            <a:pPr marL="342900" marR="0" indent="-34290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AutoNum type="arabicPeriod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Ineﬀicient and diﬀicult to maintain if your work in in progress.</a:t>
            </a:r>
          </a:p>
          <a:p>
            <a:pPr marL="342900" marR="0" indent="-34290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AutoNum type="arabicPeriod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Not clear what to share, or how to share it</a:t>
            </a:r>
          </a:p>
          <a:p>
            <a:pPr marL="342900" marR="0" indent="-34290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AutoNum type="arabicPeriod"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9BA3B-E357-C04B-022D-48A6C730F26B}"/>
              </a:ext>
            </a:extLst>
          </p:cNvPr>
          <p:cNvSpPr txBox="1"/>
          <p:nvPr/>
        </p:nvSpPr>
        <p:spPr>
          <a:xfrm>
            <a:off x="315913" y="5910815"/>
            <a:ext cx="444301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Figure from Douglas et al (2020) Introduction to R</a:t>
            </a:r>
          </a:p>
        </p:txBody>
      </p:sp>
      <p:pic>
        <p:nvPicPr>
          <p:cNvPr id="11" name="Picture 2" descr="Home | RStudio swag">
            <a:extLst>
              <a:ext uri="{FF2B5EF4-FFF2-40B4-BE49-F238E27FC236}">
                <a16:creationId xmlns:a16="http://schemas.microsoft.com/office/drawing/2014/main" id="{7FE093A1-EB50-B2B6-5FBD-315A2FCE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522" y="1458443"/>
            <a:ext cx="1076711" cy="10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47AF8-C967-BEFC-4F5E-5E4BECC2B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5" y="3220586"/>
            <a:ext cx="755274" cy="755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58354-0AFF-B001-60CD-988D36712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0" y="4446422"/>
            <a:ext cx="1037490" cy="8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Word Logo, symbol, meaning, history, PNG, brand">
            <a:extLst>
              <a:ext uri="{FF2B5EF4-FFF2-40B4-BE49-F238E27FC236}">
                <a16:creationId xmlns:a16="http://schemas.microsoft.com/office/drawing/2014/main" id="{C45624B4-0EE1-182E-BE85-970383DA0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93" y="5389451"/>
            <a:ext cx="1342670" cy="75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F7A2C4F-610A-241C-A70D-8F8C3A44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55" y="2488425"/>
            <a:ext cx="728489" cy="8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0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D24D2-027F-38B8-0A2D-30FC406C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Tidyverse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E7D3-37A9-4448-5831-38968D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22F-56FC-2649-A579-4B77EE6AC60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30EEB-5034-97D5-C49E-ACC0C6590F79}"/>
              </a:ext>
            </a:extLst>
          </p:cNvPr>
          <p:cNvSpPr txBox="1"/>
          <p:nvPr/>
        </p:nvSpPr>
        <p:spPr>
          <a:xfrm>
            <a:off x="5288747" y="2739592"/>
            <a:ext cx="5914240" cy="20621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3200" dirty="0">
                <a:solidFill>
                  <a:schemeClr val="bg1"/>
                </a:solidFill>
              </a:rPr>
              <a:t>The </a:t>
            </a: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200" dirty="0">
                <a:solidFill>
                  <a:schemeClr val="bg1"/>
                </a:solidFill>
              </a:rPr>
              <a:t> is a collection of R packages sharing an underlying design philosophy, grammar, and data structures.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619D7A6-42F7-A989-5B84-6F08060B4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567543"/>
            <a:ext cx="3816668" cy="44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4E22B-518F-BDD8-D67B-BC1E42E3675B}"/>
              </a:ext>
            </a:extLst>
          </p:cNvPr>
          <p:cNvSpPr txBox="1"/>
          <p:nvPr/>
        </p:nvSpPr>
        <p:spPr>
          <a:xfrm>
            <a:off x="5288747" y="5327414"/>
            <a:ext cx="3816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/>
              <a:t>Check the The tidy tools manifesto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https://bit.ly/3XziyYO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2746BA6C-220E-0358-ABAD-FF79523C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62" y="153136"/>
            <a:ext cx="1427651" cy="14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4E7A67-DAC9-F1C0-2C8C-9771CFADF37A}"/>
              </a:ext>
            </a:extLst>
          </p:cNvPr>
          <p:cNvSpPr txBox="1"/>
          <p:nvPr/>
        </p:nvSpPr>
        <p:spPr>
          <a:xfrm>
            <a:off x="10296441" y="1629327"/>
            <a:ext cx="1723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200" dirty="0"/>
              <a:t>Hadley Wickham</a:t>
            </a:r>
          </a:p>
          <a:p>
            <a:pPr algn="ctr">
              <a:lnSpc>
                <a:spcPct val="100000"/>
              </a:lnSpc>
            </a:pPr>
            <a:r>
              <a:rPr lang="en-GB" sz="1200" dirty="0"/>
              <a:t>Chief Scientist at Posit</a:t>
            </a:r>
          </a:p>
        </p:txBody>
      </p:sp>
    </p:spTree>
    <p:extLst>
      <p:ext uri="{BB962C8B-B14F-4D97-AF65-F5344CB8AC3E}">
        <p14:creationId xmlns:p14="http://schemas.microsoft.com/office/powerpoint/2010/main" val="541788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15FB-7929-CCBD-B6BB-A10B23BA9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Reproducible reports</a:t>
            </a:r>
            <a:br>
              <a:rPr lang="en-GB" sz="5400" dirty="0"/>
            </a:br>
            <a:r>
              <a:rPr lang="en-GB" sz="4400" b="0" dirty="0"/>
              <a:t>Documenting Your work 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8367E-A222-334B-7D3B-5D547F9D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317" y="1958975"/>
            <a:ext cx="7558746" cy="3937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40B1E-CF9F-0ECF-BC1C-8DF4018E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33C5-F5A9-9C4C-9558-B7E660FD45A7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9FDD8C-3584-2E0D-148F-ACFAF67E2493}"/>
              </a:ext>
            </a:extLst>
          </p:cNvPr>
          <p:cNvSpPr/>
          <p:nvPr/>
        </p:nvSpPr>
        <p:spPr bwMode="auto">
          <a:xfrm>
            <a:off x="8971722" y="1958975"/>
            <a:ext cx="2901191" cy="3937000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E</a:t>
            </a:r>
            <a:r>
              <a:rPr lang="en-GB" sz="2400" dirty="0">
                <a:solidFill>
                  <a:schemeClr val="bg1"/>
                </a:solidFill>
              </a:rPr>
              <a:t>xplicitly links your data with your R code and output creates a fully reproducible workflow</a:t>
            </a: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that Enhances transparency of your research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026" name="Picture 2" descr="Home | RStudio swag">
            <a:extLst>
              <a:ext uri="{FF2B5EF4-FFF2-40B4-BE49-F238E27FC236}">
                <a16:creationId xmlns:a16="http://schemas.microsoft.com/office/drawing/2014/main" id="{F77613B3-44DA-60EB-47E0-E53111FE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2" y="3968750"/>
            <a:ext cx="1076711" cy="10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23855-8869-3098-BE20-22A78DD57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94" y="1742007"/>
            <a:ext cx="861835" cy="971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B3D5F-74FA-3FC8-4520-CF3D2A00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902" y="4346060"/>
            <a:ext cx="861835" cy="971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0C09E-0A5B-8CF4-C3D6-1121C9F4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389" y="1935351"/>
            <a:ext cx="755274" cy="75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79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971E2B-16CB-CFD0-2E01-00712BF61868}"/>
              </a:ext>
            </a:extLst>
          </p:cNvPr>
          <p:cNvSpPr/>
          <p:nvPr/>
        </p:nvSpPr>
        <p:spPr bwMode="auto">
          <a:xfrm>
            <a:off x="907200" y="1789712"/>
            <a:ext cx="10298963" cy="1853488"/>
          </a:xfrm>
          <a:prstGeom prst="roundRect">
            <a:avLst>
              <a:gd name="adj" fmla="val 10063"/>
            </a:avLst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What is markdown?</a:t>
            </a:r>
          </a:p>
          <a:p>
            <a:pPr lvl="1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It is  a text-encoding language for creating</a:t>
            </a:r>
          </a:p>
          <a:p>
            <a:pPr lvl="1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formatted text using a plain-text editor.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34006B-D4E5-D926-EEB8-638002B3D70E}"/>
              </a:ext>
            </a:extLst>
          </p:cNvPr>
          <p:cNvSpPr/>
          <p:nvPr/>
        </p:nvSpPr>
        <p:spPr bwMode="auto">
          <a:xfrm>
            <a:off x="985839" y="3884150"/>
            <a:ext cx="10220324" cy="1853488"/>
          </a:xfrm>
          <a:prstGeom prst="roundRect">
            <a:avLst>
              <a:gd name="adj" fmla="val 10063"/>
            </a:avLst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What is </a:t>
            </a:r>
            <a:r>
              <a:rPr lang="en-GB" sz="2400" b="1" u="sng" dirty="0">
                <a:solidFill>
                  <a:schemeClr val="bg1"/>
                </a:solidFill>
              </a:rPr>
              <a:t>R</a:t>
            </a:r>
            <a:r>
              <a:rPr lang="en-GB" sz="2400" b="1" dirty="0">
                <a:solidFill>
                  <a:schemeClr val="bg1"/>
                </a:solidFill>
              </a:rPr>
              <a:t>markdown?</a:t>
            </a:r>
          </a:p>
          <a:p>
            <a:pPr lvl="1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R Markdown is an extension of the markdown</a:t>
            </a:r>
          </a:p>
          <a:p>
            <a:pPr lvl="1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language used to embed within the formatted</a:t>
            </a:r>
          </a:p>
          <a:p>
            <a:pPr lvl="1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text code and its output.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6C7E6-84EC-078E-C7FF-B4970E36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Reproducible reports</a:t>
            </a:r>
            <a:br>
              <a:rPr lang="en-GB" sz="4800" dirty="0"/>
            </a:br>
            <a:r>
              <a:rPr lang="en-GB" b="0" dirty="0"/>
              <a:t>markdown or </a:t>
            </a:r>
            <a:r>
              <a:rPr lang="en-GB" b="0" u="sng" dirty="0"/>
              <a:t>r</a:t>
            </a:r>
            <a:r>
              <a:rPr lang="en-GB" b="0" dirty="0"/>
              <a:t>-markdown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E7D3-37A9-4448-5831-38968D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22F-56FC-2649-A579-4B77EE6AC60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E0626A-3373-03A5-FE3D-5B8E6C08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329" y="1904047"/>
            <a:ext cx="2520001" cy="155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 Markdown">
            <a:extLst>
              <a:ext uri="{FF2B5EF4-FFF2-40B4-BE49-F238E27FC236}">
                <a16:creationId xmlns:a16="http://schemas.microsoft.com/office/drawing/2014/main" id="{EAFE91C8-0B15-9B18-9707-E2282EFA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3" y="3968750"/>
            <a:ext cx="1526075" cy="17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686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4FF96-C9D9-5691-D29E-BFFE9045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AD1B3-D693-9742-ADAD-34A337DAF4C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A09CBB-04D3-D9B3-3001-009A39149018}"/>
              </a:ext>
            </a:extLst>
          </p:cNvPr>
          <p:cNvGrpSpPr/>
          <p:nvPr/>
        </p:nvGrpSpPr>
        <p:grpSpPr>
          <a:xfrm>
            <a:off x="1165175" y="315913"/>
            <a:ext cx="10040988" cy="6048896"/>
            <a:chOff x="4092485" y="1574083"/>
            <a:chExt cx="7780428" cy="47224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87C657-D0E5-1E6C-0070-3A89D042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485" y="1971233"/>
              <a:ext cx="7780428" cy="432532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F76AA7-FD41-19F7-D0D9-59B94F9D0275}"/>
                </a:ext>
              </a:extLst>
            </p:cNvPr>
            <p:cNvSpPr txBox="1"/>
            <p:nvPr/>
          </p:nvSpPr>
          <p:spPr>
            <a:xfrm>
              <a:off x="4596541" y="1574083"/>
              <a:ext cx="2966625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b="1" dirty="0">
                  <a:latin typeface="+mn-lt"/>
                </a:rPr>
                <a:t>R markdown code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0964CE-C9DB-1F21-8E69-A6CEF2661323}"/>
                </a:ext>
              </a:extLst>
            </p:cNvPr>
            <p:cNvSpPr txBox="1"/>
            <p:nvPr/>
          </p:nvSpPr>
          <p:spPr>
            <a:xfrm>
              <a:off x="9493085" y="1862115"/>
              <a:ext cx="2016224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b="1" dirty="0">
                  <a:latin typeface="+mn-lt"/>
                </a:rPr>
                <a:t>HTLM report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AA2BE20A-93B7-9004-F9E3-AD48DB2106DD}"/>
              </a:ext>
            </a:extLst>
          </p:cNvPr>
          <p:cNvSpPr/>
          <p:nvPr/>
        </p:nvSpPr>
        <p:spPr bwMode="auto">
          <a:xfrm>
            <a:off x="6185668" y="3261600"/>
            <a:ext cx="783931" cy="707150"/>
          </a:xfrm>
          <a:prstGeom prst="rightArrow">
            <a:avLst/>
          </a:prstGeom>
          <a:solidFill>
            <a:schemeClr val="tx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170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088813-F0BD-A24B-B596-D3F5287A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Documenting your Process</a:t>
            </a:r>
            <a:br>
              <a:rPr lang="en-GB" dirty="0"/>
            </a:br>
            <a:r>
              <a:rPr lang="en-GB" sz="4400" b="0" dirty="0"/>
              <a:t>Why R-markdown?</a:t>
            </a:r>
            <a:endParaRPr lang="en-GB" b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681A83-A5E1-1B4A-BF31-11EE16E9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58974"/>
            <a:ext cx="5252589" cy="4278337"/>
          </a:xfrm>
        </p:spPr>
        <p:txBody>
          <a:bodyPr/>
          <a:lstStyle/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Provides a simple framework for data reporting.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Facilitates the reproducibility your work/research.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Encapsulates/documents your project workflow.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Transparency in experimental methodology, observation, collection of data and analytical methods.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B790F-4B07-A641-9673-2D186AF0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FED-DE0A-EC40-A4A6-70F3F4D18190}" type="datetime1">
              <a:rPr lang="en-GB" smtClean="0"/>
              <a:t>04/03/2023</a:t>
            </a:fld>
            <a:r>
              <a:rPr lang="en-GB" dirty="0"/>
              <a:t>13/09/2018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B249A-DD3F-7E47-BAEF-504B0FB5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876" y="44624"/>
            <a:ext cx="1512168" cy="1704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844AF6-7581-EB4D-91C3-ED9229EC0C33}"/>
              </a:ext>
            </a:extLst>
          </p:cNvPr>
          <p:cNvSpPr/>
          <p:nvPr/>
        </p:nvSpPr>
        <p:spPr>
          <a:xfrm>
            <a:off x="315913" y="5574397"/>
            <a:ext cx="3604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Check out: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https://annakrystalli.me/talks/r-in-repro-research.html#20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BFDD99-7B3E-E441-8459-B0B5D9EA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2524" y="1628800"/>
            <a:ext cx="3546213" cy="46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24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CC7BAF-FDFE-B393-5F50-79AA035E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R-Markdown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2214E-702A-C0E4-4FBD-B7DDA2CC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You have been doing this for the last weeks – all your reports are R-markdown documents…</a:t>
            </a:r>
          </a:p>
          <a:p>
            <a:pPr marL="252000" lvl="1" indent="0">
              <a:buNone/>
            </a:pPr>
            <a:endParaRPr lang="en-GB" sz="2400" dirty="0"/>
          </a:p>
          <a:p>
            <a:pPr marL="252000" lvl="1" indent="0">
              <a:buNone/>
            </a:pPr>
            <a:r>
              <a:rPr lang="en-GB" sz="2400" dirty="0"/>
              <a:t>and we did a quick tour about how to create these in the first practical.</a:t>
            </a:r>
          </a:p>
          <a:p>
            <a:pPr marL="252000" lvl="1" indent="0">
              <a:buNone/>
            </a:pPr>
            <a:endParaRPr lang="en-GB" sz="2400" dirty="0"/>
          </a:p>
          <a:p>
            <a:pPr indent="-180000">
              <a:buNone/>
            </a:pPr>
            <a:r>
              <a:rPr lang="en-GB" sz="2400" dirty="0"/>
              <a:t>But lets do a quick recap before we get our hands dirty with more advanced functions.</a:t>
            </a:r>
          </a:p>
          <a:p>
            <a:pPr marL="252000" lvl="1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2F381-35AF-29B6-EA44-D81462F7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53F8-D99D-3841-93C7-36D3E0C083E2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78883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682E049-4477-AB26-7614-B5FB059D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100" y="1234805"/>
            <a:ext cx="8438595" cy="536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239C9-2D77-3139-FAC9-24B034B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an R markdown document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14919-8226-94D0-0AEC-897B67187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A1EA1-B23A-AD4E-9A72-8343BCC5EB27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0DCDA9-822D-CE22-AEDB-2D2C660652F9}"/>
              </a:ext>
            </a:extLst>
          </p:cNvPr>
          <p:cNvGrpSpPr/>
          <p:nvPr/>
        </p:nvGrpSpPr>
        <p:grpSpPr>
          <a:xfrm>
            <a:off x="378226" y="1286092"/>
            <a:ext cx="1901688" cy="985038"/>
            <a:chOff x="378226" y="1286092"/>
            <a:chExt cx="1901688" cy="985038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E44E735-66A6-D087-1F21-0325BE4709BA}"/>
                </a:ext>
              </a:extLst>
            </p:cNvPr>
            <p:cNvSpPr/>
            <p:nvPr/>
          </p:nvSpPr>
          <p:spPr bwMode="auto">
            <a:xfrm>
              <a:off x="1605600" y="1345277"/>
              <a:ext cx="674314" cy="354013"/>
            </a:xfrm>
            <a:prstGeom prst="rightArrow">
              <a:avLst/>
            </a:prstGeom>
            <a:solidFill>
              <a:srgbClr val="FF0000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447488A-FBB7-4BF3-DE44-94CFE0FCE632}"/>
                </a:ext>
              </a:extLst>
            </p:cNvPr>
            <p:cNvSpPr/>
            <p:nvPr/>
          </p:nvSpPr>
          <p:spPr bwMode="auto">
            <a:xfrm>
              <a:off x="378226" y="1286092"/>
              <a:ext cx="1402606" cy="98503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Step 1.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lang="en-GB" sz="1600" dirty="0">
                  <a:solidFill>
                    <a:schemeClr val="bg1"/>
                  </a:solidFill>
                </a:rPr>
                <a:t>Create a new file</a:t>
              </a: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FF4FA4-98C8-2B57-91D8-7C83F512C79F}"/>
              </a:ext>
            </a:extLst>
          </p:cNvPr>
          <p:cNvGrpSpPr/>
          <p:nvPr/>
        </p:nvGrpSpPr>
        <p:grpSpPr>
          <a:xfrm>
            <a:off x="367650" y="2669064"/>
            <a:ext cx="2030549" cy="1176207"/>
            <a:chOff x="367650" y="2669064"/>
            <a:chExt cx="2030549" cy="1176207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CCE8862-D3AE-03F4-E14C-7E5ECFBD4520}"/>
                </a:ext>
              </a:extLst>
            </p:cNvPr>
            <p:cNvSpPr/>
            <p:nvPr/>
          </p:nvSpPr>
          <p:spPr bwMode="auto">
            <a:xfrm rot="19202321">
              <a:off x="1209945" y="2709263"/>
              <a:ext cx="1188254" cy="354013"/>
            </a:xfrm>
            <a:prstGeom prst="rightArrow">
              <a:avLst/>
            </a:prstGeom>
            <a:solidFill>
              <a:srgbClr val="FF0000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184F48D-BD3C-547B-C6EE-EEAD24D21822}"/>
                </a:ext>
              </a:extLst>
            </p:cNvPr>
            <p:cNvSpPr/>
            <p:nvPr/>
          </p:nvSpPr>
          <p:spPr bwMode="auto">
            <a:xfrm>
              <a:off x="367650" y="2669064"/>
              <a:ext cx="1393864" cy="1176207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Step 2.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lang="en-GB" sz="1600" dirty="0">
                  <a:solidFill>
                    <a:schemeClr val="bg1"/>
                  </a:solidFill>
                </a:rPr>
                <a:t>Define it is a R Markdown</a:t>
              </a: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FB631F-9EE6-B47D-771B-0DA49B0697F5}"/>
              </a:ext>
            </a:extLst>
          </p:cNvPr>
          <p:cNvSpPr/>
          <p:nvPr/>
        </p:nvSpPr>
        <p:spPr bwMode="auto">
          <a:xfrm>
            <a:off x="2304202" y="2356932"/>
            <a:ext cx="1429801" cy="30958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57F85D-70F3-A741-6D65-D6CD6E0AB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712" y="1726772"/>
            <a:ext cx="5037508" cy="4488993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53278D-4138-0FAA-2503-AC2BDF49F9B1}"/>
              </a:ext>
            </a:extLst>
          </p:cNvPr>
          <p:cNvSpPr/>
          <p:nvPr/>
        </p:nvSpPr>
        <p:spPr bwMode="auto">
          <a:xfrm>
            <a:off x="5913104" y="1958975"/>
            <a:ext cx="3310096" cy="128822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3E737-6B6B-904F-FD56-FE8307D9C3C2}"/>
              </a:ext>
            </a:extLst>
          </p:cNvPr>
          <p:cNvGrpSpPr/>
          <p:nvPr/>
        </p:nvGrpSpPr>
        <p:grpSpPr>
          <a:xfrm>
            <a:off x="9232468" y="2193905"/>
            <a:ext cx="2030813" cy="818363"/>
            <a:chOff x="9993300" y="1657362"/>
            <a:chExt cx="2030813" cy="818363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0310F19-0113-818B-7FCF-C3FBB75E1DFF}"/>
                </a:ext>
              </a:extLst>
            </p:cNvPr>
            <p:cNvSpPr/>
            <p:nvPr/>
          </p:nvSpPr>
          <p:spPr bwMode="auto">
            <a:xfrm rot="10800000">
              <a:off x="9993300" y="1832810"/>
              <a:ext cx="1058700" cy="354013"/>
            </a:xfrm>
            <a:prstGeom prst="rightArrow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31218E4-5F2E-BAAF-9131-F61FE761D0D0}"/>
                </a:ext>
              </a:extLst>
            </p:cNvPr>
            <p:cNvSpPr/>
            <p:nvPr/>
          </p:nvSpPr>
          <p:spPr bwMode="auto">
            <a:xfrm>
              <a:off x="10594312" y="1657362"/>
              <a:ext cx="1429801" cy="818363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Step 3.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lang="en-GB" sz="1600" dirty="0">
                  <a:solidFill>
                    <a:schemeClr val="bg1"/>
                  </a:solidFill>
                </a:rPr>
                <a:t>Fill the basic info</a:t>
              </a: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C6F78EC-9AD2-9A3A-FE8F-0FFACDD888F2}"/>
              </a:ext>
            </a:extLst>
          </p:cNvPr>
          <p:cNvSpPr/>
          <p:nvPr/>
        </p:nvSpPr>
        <p:spPr bwMode="auto">
          <a:xfrm>
            <a:off x="5913104" y="3276699"/>
            <a:ext cx="3310096" cy="187850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F08D8A-43C7-CC74-2499-BD56E1FE396D}"/>
              </a:ext>
            </a:extLst>
          </p:cNvPr>
          <p:cNvGrpSpPr/>
          <p:nvPr/>
        </p:nvGrpSpPr>
        <p:grpSpPr>
          <a:xfrm>
            <a:off x="9232468" y="3737633"/>
            <a:ext cx="2518061" cy="818363"/>
            <a:chOff x="9232468" y="3737633"/>
            <a:chExt cx="2518061" cy="818363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39E271D4-2BCE-453A-9401-6E4DB4897346}"/>
                </a:ext>
              </a:extLst>
            </p:cNvPr>
            <p:cNvSpPr/>
            <p:nvPr/>
          </p:nvSpPr>
          <p:spPr bwMode="auto">
            <a:xfrm rot="10800000">
              <a:off x="9232468" y="4038942"/>
              <a:ext cx="1058700" cy="354013"/>
            </a:xfrm>
            <a:prstGeom prst="rightArrow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1DF7984-546C-02BC-D7BF-279B68D99B9E}"/>
                </a:ext>
              </a:extLst>
            </p:cNvPr>
            <p:cNvSpPr/>
            <p:nvPr/>
          </p:nvSpPr>
          <p:spPr bwMode="auto">
            <a:xfrm>
              <a:off x="9886929" y="3737633"/>
              <a:ext cx="1863600" cy="818363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Step 4.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lang="en-GB" sz="1600" dirty="0">
                  <a:solidFill>
                    <a:schemeClr val="bg1"/>
                  </a:solidFill>
                </a:rPr>
                <a:t>Define the output Format</a:t>
              </a: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03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739851AB-02F2-FE92-8DAA-819AC2AE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an R markdown document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8284D-2F32-0387-977C-44B4AD18D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27425-5C30-4E41-874F-00968F0FF03C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DA8B57-A5BF-0737-54DD-319272D9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85" y="1373188"/>
            <a:ext cx="9621254" cy="4638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017E97-D989-C309-C8B2-070A752B3CB6}"/>
              </a:ext>
            </a:extLst>
          </p:cNvPr>
          <p:cNvSpPr txBox="1"/>
          <p:nvPr/>
        </p:nvSpPr>
        <p:spPr>
          <a:xfrm>
            <a:off x="4222509" y="1705559"/>
            <a:ext cx="1403438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</a:rPr>
              <a:t>YAML header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383DA7-32A5-ABF8-A195-E81FD6BB673C}"/>
              </a:ext>
            </a:extLst>
          </p:cNvPr>
          <p:cNvSpPr txBox="1"/>
          <p:nvPr/>
        </p:nvSpPr>
        <p:spPr>
          <a:xfrm>
            <a:off x="9299131" y="2535992"/>
            <a:ext cx="89881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B0E5A-FEFF-4370-C722-B240F3396C2C}"/>
              </a:ext>
            </a:extLst>
          </p:cNvPr>
          <p:cNvSpPr txBox="1"/>
          <p:nvPr/>
        </p:nvSpPr>
        <p:spPr>
          <a:xfrm>
            <a:off x="4607147" y="4236532"/>
            <a:ext cx="1231200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</a:rPr>
              <a:t>Code chunk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1EADE0-5362-7ABA-D5DD-5D71C26D6270}"/>
              </a:ext>
            </a:extLst>
          </p:cNvPr>
          <p:cNvSpPr/>
          <p:nvPr/>
        </p:nvSpPr>
        <p:spPr bwMode="auto">
          <a:xfrm>
            <a:off x="1478747" y="1790213"/>
            <a:ext cx="2102400" cy="784800"/>
          </a:xfrm>
          <a:prstGeom prst="round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A7E497D-1ABD-41FD-2D9F-47CA37B3A22B}"/>
              </a:ext>
            </a:extLst>
          </p:cNvPr>
          <p:cNvSpPr/>
          <p:nvPr/>
        </p:nvSpPr>
        <p:spPr bwMode="auto">
          <a:xfrm>
            <a:off x="1478747" y="3135479"/>
            <a:ext cx="8719200" cy="954107"/>
          </a:xfrm>
          <a:prstGeom prst="round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84E5538-B269-94B8-9C40-9B41ECEB597F}"/>
              </a:ext>
            </a:extLst>
          </p:cNvPr>
          <p:cNvSpPr/>
          <p:nvPr/>
        </p:nvSpPr>
        <p:spPr bwMode="auto">
          <a:xfrm>
            <a:off x="1478747" y="4092186"/>
            <a:ext cx="1231200" cy="513228"/>
          </a:xfrm>
          <a:prstGeom prst="round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BFF7BCB-D029-0646-2E23-C8DF2CB684D8}"/>
              </a:ext>
            </a:extLst>
          </p:cNvPr>
          <p:cNvSpPr/>
          <p:nvPr/>
        </p:nvSpPr>
        <p:spPr bwMode="auto">
          <a:xfrm>
            <a:off x="1478747" y="5026824"/>
            <a:ext cx="1728000" cy="513228"/>
          </a:xfrm>
          <a:prstGeom prst="round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3CF1D-193D-A80B-2608-A54831FEDE5E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 bwMode="auto">
          <a:xfrm flipH="1" flipV="1">
            <a:off x="2709947" y="4348800"/>
            <a:ext cx="1897200" cy="364786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C77823-D7C2-E1AB-D221-0D0A37596D00}"/>
              </a:ext>
            </a:extLst>
          </p:cNvPr>
          <p:cNvCxnSpPr>
            <a:cxnSpLocks/>
            <a:stCxn id="25" idx="1"/>
            <a:endCxn id="29" idx="3"/>
          </p:cNvCxnSpPr>
          <p:nvPr/>
        </p:nvCxnSpPr>
        <p:spPr bwMode="auto">
          <a:xfrm flipH="1">
            <a:off x="3206747" y="4713586"/>
            <a:ext cx="1400400" cy="569852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5FAAFA-67A8-60F0-F2D0-54A53485AFDA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 bwMode="auto">
          <a:xfrm flipH="1">
            <a:off x="3581147" y="2182613"/>
            <a:ext cx="641362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3B9990-E329-2565-9899-C1196A605A9F}"/>
              </a:ext>
            </a:extLst>
          </p:cNvPr>
          <p:cNvSpPr txBox="1"/>
          <p:nvPr/>
        </p:nvSpPr>
        <p:spPr>
          <a:xfrm>
            <a:off x="6638731" y="1849951"/>
            <a:ext cx="1231200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</a:rPr>
              <a:t>Setup chunk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E5305AD-8B14-ABC0-245C-55AA2FF792F3}"/>
              </a:ext>
            </a:extLst>
          </p:cNvPr>
          <p:cNvSpPr/>
          <p:nvPr/>
        </p:nvSpPr>
        <p:spPr bwMode="auto">
          <a:xfrm>
            <a:off x="1478746" y="2575013"/>
            <a:ext cx="4580579" cy="557861"/>
          </a:xfrm>
          <a:prstGeom prst="round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FC9596-EF1C-866B-4DC5-B64F1322F37A}"/>
              </a:ext>
            </a:extLst>
          </p:cNvPr>
          <p:cNvCxnSpPr>
            <a:cxnSpLocks/>
            <a:stCxn id="33" idx="1"/>
            <a:endCxn id="34" idx="3"/>
          </p:cNvCxnSpPr>
          <p:nvPr/>
        </p:nvCxnSpPr>
        <p:spPr bwMode="auto">
          <a:xfrm flipH="1">
            <a:off x="6059325" y="2327005"/>
            <a:ext cx="579406" cy="526939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29574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1BF2-644A-D103-E784-0D2A47CC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YAML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CE6B4-B56C-31F9-4637-019596804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108574" cy="4521366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YAML stands for ‘YAML Ain’t Markup Language’ </a:t>
            </a:r>
            <a:r>
              <a:rPr lang="en-GB" sz="2400" dirty="0">
                <a:sym typeface="Wingdings" pitchFamily="2" charset="2"/>
              </a:rPr>
              <a:t> for real!! 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Contains the metadata (e.g., author name, date) and options (e.g., output format).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YAML header is surrounded before and after by a three dashes (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r>
              <a:rPr lang="en-GB" sz="2400" dirty="0"/>
              <a:t>) on its own line.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4B09-DFFB-25A3-D738-6CE0DB9E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78B3-4CC0-D348-9CE6-F875EA99FBF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F7B82-243B-D7A0-74A5-ED8030D1CC2C}"/>
              </a:ext>
            </a:extLst>
          </p:cNvPr>
          <p:cNvSpPr txBox="1"/>
          <p:nvPr/>
        </p:nvSpPr>
        <p:spPr>
          <a:xfrm>
            <a:off x="6551226" y="315913"/>
            <a:ext cx="5108575" cy="249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A simple YAML header may look something like this: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GB" sz="180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>
                <a:solidFill>
                  <a:srgbClr val="C5A1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 first R markdown document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en-GB" sz="180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>
                <a:solidFill>
                  <a:srgbClr val="C5A1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Jane Doe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GB" sz="180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>
                <a:solidFill>
                  <a:srgbClr val="C5A1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March 01, 2020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GB" sz="180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>
                <a:solidFill>
                  <a:srgbClr val="C5A1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html_document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F20E8-63EA-75F1-93A9-9A52DD1E07BC}"/>
              </a:ext>
            </a:extLst>
          </p:cNvPr>
          <p:cNvSpPr txBox="1"/>
          <p:nvPr/>
        </p:nvSpPr>
        <p:spPr>
          <a:xfrm>
            <a:off x="6552226" y="3032433"/>
            <a:ext cx="5108575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Could be expanded to include a TOC 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GB" sz="180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>
                <a:solidFill>
                  <a:srgbClr val="C5A1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 first R markdown document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en-GB" sz="180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>
                <a:solidFill>
                  <a:srgbClr val="C5A1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Jane Doe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GB" sz="180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>
                <a:solidFill>
                  <a:srgbClr val="C5A1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March 01, 2020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html_document: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  toc: </a:t>
            </a:r>
            <a:r>
              <a:rPr lang="en-GB" sz="1800" dirty="0">
                <a:solidFill>
                  <a:srgbClr val="8CC6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en-GB" sz="1800" dirty="0">
              <a:solidFill>
                <a:srgbClr val="8CC63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8019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A4DA-ECA5-4CA3-C9E3-23C1B619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Formatted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3FA5-353C-F2EF-8A3E-246D0F5D6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10220324" cy="4521366"/>
          </a:xfrm>
        </p:spPr>
        <p:txBody>
          <a:bodyPr/>
          <a:lstStyle/>
          <a:p>
            <a:r>
              <a:rPr lang="en-GB" sz="2400" dirty="0"/>
              <a:t>R markdown is able to render (almost) all of the text formatting that you are likely to need:</a:t>
            </a:r>
          </a:p>
          <a:p>
            <a:pPr lvl="1"/>
            <a:r>
              <a:rPr lang="en-GB" dirty="0"/>
              <a:t>Header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###</a:t>
            </a:r>
            <a:r>
              <a:rPr lang="en-GB" dirty="0"/>
              <a:t>, …)</a:t>
            </a:r>
          </a:p>
          <a:p>
            <a:pPr lvl="1"/>
            <a:r>
              <a:rPr lang="en-GB" dirty="0"/>
              <a:t>Italics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*TEXT*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Bold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**TEXT**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Strike-through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~~TEXT~~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Super 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^TEXT^</a:t>
            </a:r>
            <a:r>
              <a:rPr lang="en-GB" dirty="0"/>
              <a:t>) OR Subscript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~TEXT~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Bulleted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dirty="0"/>
              <a:t>) and numbered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2.</a:t>
            </a:r>
            <a:r>
              <a:rPr lang="en-GB" dirty="0"/>
              <a:t>, ) lists .</a:t>
            </a:r>
          </a:p>
          <a:p>
            <a:pPr lvl="1"/>
            <a:r>
              <a:rPr lang="en-GB" dirty="0"/>
              <a:t>Images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![Legend](Path/(Path/file.png)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links to other documents or web pages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[TEXT](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www.theplace.com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Equations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$Area = \Pi*r^2$) </a:t>
            </a:r>
            <a:r>
              <a:rPr lang="en-GB" dirty="0">
                <a:cs typeface="Courier New" panose="02070309020205020404" pitchFamily="49" charset="0"/>
                <a:sym typeface="Wingdings" pitchFamily="2" charset="2"/>
              </a:rPr>
              <a:t> Based on LATEX syntax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C6BEE-8D48-FF5C-7299-2CFC4E9B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FFCA-0113-6B43-949C-5DF42454CF95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215626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AE80-B5F4-858F-1967-28592391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Formatted 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20CE7-F80B-B8BB-92E9-18777D7CB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092" y="1376363"/>
            <a:ext cx="8947615" cy="4521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FC31-93D2-203D-3919-EA7E5C3B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B166-DFE0-9E40-8E18-2F89DD2CBBE7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84763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The tidyverse philosophy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145222E7-E828-133A-A4F8-8933E4323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9A301-5087-754C-1772-AA99DC87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50" y="1262757"/>
            <a:ext cx="7701973" cy="4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BCB11-DE54-CF7A-33A6-C77BB2226803}"/>
              </a:ext>
            </a:extLst>
          </p:cNvPr>
          <p:cNvSpPr txBox="1">
            <a:spLocks/>
          </p:cNvSpPr>
          <p:nvPr/>
        </p:nvSpPr>
        <p:spPr>
          <a:xfrm>
            <a:off x="8599056" y="1957387"/>
            <a:ext cx="3273857" cy="201136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GB" sz="2400" kern="0" dirty="0">
                <a:solidFill>
                  <a:schemeClr val="bg1"/>
                </a:solidFill>
              </a:rPr>
              <a:t>At the core of the </a:t>
            </a:r>
            <a:r>
              <a:rPr lang="en-GB" sz="24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2400" kern="0" dirty="0">
                <a:solidFill>
                  <a:schemeClr val="bg1"/>
                </a:solidFill>
              </a:rPr>
              <a:t> philosophy is addressing the issue of messy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45CA5F-A0F3-3787-F53A-C26E06A72BE8}"/>
              </a:ext>
            </a:extLst>
          </p:cNvPr>
          <p:cNvSpPr txBox="1"/>
          <p:nvPr/>
        </p:nvSpPr>
        <p:spPr>
          <a:xfrm>
            <a:off x="666895" y="4852769"/>
            <a:ext cx="2778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Illustration from: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Allison Horst https://allisonhorst.com/</a:t>
            </a:r>
          </a:p>
        </p:txBody>
      </p:sp>
    </p:spTree>
    <p:extLst>
      <p:ext uri="{BB962C8B-B14F-4D97-AF65-F5344CB8AC3E}">
        <p14:creationId xmlns:p14="http://schemas.microsoft.com/office/powerpoint/2010/main" val="2491858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B8E1A1-389D-20B1-641C-BEF4FBF4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0" y="1681981"/>
            <a:ext cx="5850652" cy="4465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8094D-52F4-A1B6-5363-C68F9BFC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need to remember everything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17FC5-F96A-DBB7-1B55-A12B3D35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8D38-2CB2-9C47-BB77-4E61F7B5BB12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EE46-42FF-269A-F0BC-375D177B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87" y="1184326"/>
            <a:ext cx="5850652" cy="44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6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49DC-E8BC-8F97-E6BB-67D3ABDF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do a Full example…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99719-BAD6-6BA7-EED6-45332F95F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We will create a the R-Markdown where we will explore the Penguins dataset focusing on:</a:t>
            </a:r>
          </a:p>
          <a:p>
            <a:pPr lvl="1"/>
            <a:r>
              <a:rPr lang="en-GB" sz="2400" dirty="0"/>
              <a:t>Defining the typical morphological variables.</a:t>
            </a:r>
          </a:p>
          <a:p>
            <a:pPr lvl="1"/>
            <a:r>
              <a:rPr lang="en-GB" sz="2400" dirty="0"/>
              <a:t>Measure and visualize the variation of morphological variables.</a:t>
            </a:r>
          </a:p>
          <a:p>
            <a:pPr lvl="1"/>
            <a:r>
              <a:rPr lang="en-GB" sz="2400" dirty="0"/>
              <a:t>Assess the covariation between morphological variables variables.</a:t>
            </a:r>
          </a:p>
          <a:p>
            <a:pPr lvl="1"/>
            <a:r>
              <a:rPr lang="en-GB" sz="2400" dirty="0"/>
              <a:t>Establish how these trends change between different categorical variables.</a:t>
            </a:r>
          </a:p>
          <a:p>
            <a:pPr lvl="1"/>
            <a:endParaRPr lang="en-GB" sz="2800" dirty="0"/>
          </a:p>
          <a:p>
            <a:r>
              <a:rPr lang="en-GB" sz="2800" dirty="0"/>
              <a:t>So let’s go to the                                      project:</a:t>
            </a:r>
          </a:p>
          <a:p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ADE0-57D2-0057-BB91-3C636A0C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3BE6-5A6B-464A-AEC2-30C85EC5FE8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1026" name="Picture 2" descr="Posit Cloud | Take Your Data Science to the Cloud">
            <a:extLst>
              <a:ext uri="{FF2B5EF4-FFF2-40B4-BE49-F238E27FC236}">
                <a16:creationId xmlns:a16="http://schemas.microsoft.com/office/drawing/2014/main" id="{7CC791CB-7066-6679-7EF6-19B384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40811" r="21179" b="41893"/>
          <a:stretch/>
        </p:blipFill>
        <p:spPr bwMode="auto">
          <a:xfrm>
            <a:off x="3679785" y="4875758"/>
            <a:ext cx="3040566" cy="50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705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0B52-AE5D-8D6A-F289-98AE3B33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setup this….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06F26-056F-669E-ABBA-8DA072B7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The basic Setup</a:t>
            </a:r>
          </a:p>
          <a:p>
            <a:pPr marL="252000" lvl="1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title: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"Exploring the penguins database"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2000" lvl="1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author: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'"YOUR NAME HERE"'</a:t>
            </a:r>
          </a:p>
          <a:p>
            <a:pPr marL="252000" lvl="1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date: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"`r Sys.Date()`"</a:t>
            </a:r>
          </a:p>
          <a:p>
            <a:pPr marL="252000" lvl="1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html_document</a:t>
            </a:r>
          </a:p>
          <a:p>
            <a:endParaRPr lang="en-GB" dirty="0"/>
          </a:p>
          <a:p>
            <a:r>
              <a:rPr lang="en-GB" sz="2400" dirty="0"/>
              <a:t>But lets’ expand this:</a:t>
            </a:r>
          </a:p>
          <a:p>
            <a:pPr lvl="1"/>
            <a:r>
              <a:rPr lang="en-GB" dirty="0"/>
              <a:t>Add table of contents that list headers 1 and 2 </a:t>
            </a:r>
          </a:p>
          <a:p>
            <a:pPr lvl="1"/>
            <a:r>
              <a:rPr lang="en-GB" dirty="0"/>
              <a:t>Define the editor options:</a:t>
            </a:r>
          </a:p>
          <a:p>
            <a:pPr lvl="2"/>
            <a:r>
              <a:rPr lang="en-GB" dirty="0"/>
              <a:t>Output in console </a:t>
            </a:r>
          </a:p>
          <a:p>
            <a:pPr lvl="2"/>
            <a:r>
              <a:rPr lang="en-GB" dirty="0"/>
              <a:t>Set the number of characters per line to 80 </a:t>
            </a:r>
          </a:p>
          <a:p>
            <a:pPr lvl="2"/>
            <a:r>
              <a:rPr lang="en-GB" dirty="0"/>
              <a:t>check https://rstudio.github.io/visual-markdown-editing/options.html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09E99-9ED1-0065-4C31-68245F01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BFCF-443A-4B42-90CE-01FCFF6C205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1140112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0B52-AE5D-8D6A-F289-98AE3B33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some complexity…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06F26-056F-669E-ABBA-8DA072B7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The basic setup can be expanded to:</a:t>
            </a:r>
          </a:p>
          <a:p>
            <a:pPr lvl="1"/>
            <a:r>
              <a:rPr lang="en-GB" dirty="0"/>
              <a:t>Include a table of contents that list headers 1 and 2 </a:t>
            </a:r>
          </a:p>
          <a:p>
            <a:pPr marL="252000" lvl="1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pPr marL="576000" lvl="2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html_document:</a:t>
            </a:r>
          </a:p>
          <a:p>
            <a:pPr marL="972000" lvl="3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toc: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 </a:t>
            </a:r>
            <a:r>
              <a:rPr lang="en-GB" dirty="0">
                <a:cs typeface="Courier New" panose="02070309020205020404" pitchFamily="49" charset="0"/>
                <a:sym typeface="Wingdings" pitchFamily="2" charset="2"/>
              </a:rPr>
              <a:t> Add a Table of contents</a:t>
            </a:r>
            <a:endParaRPr lang="en-GB" dirty="0">
              <a:cs typeface="Courier New" panose="02070309020205020404" pitchFamily="49" charset="0"/>
            </a:endParaRPr>
          </a:p>
          <a:p>
            <a:pPr marL="972000" lvl="3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toc_depth: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GB" dirty="0">
                <a:cs typeface="Courier New" panose="02070309020205020404" pitchFamily="49" charset="0"/>
                <a:sym typeface="Wingdings" pitchFamily="2" charset="2"/>
              </a:rPr>
              <a:t> Depth of headers</a:t>
            </a:r>
          </a:p>
          <a:p>
            <a:pPr marL="972000" lvl="3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fig_caption: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en-GB" dirty="0">
                <a:cs typeface="Courier New" panose="02070309020205020404" pitchFamily="49" charset="0"/>
                <a:sym typeface="Wingdings" pitchFamily="2" charset="2"/>
              </a:rPr>
              <a:t> Add caption to the figures</a:t>
            </a:r>
          </a:p>
          <a:p>
            <a:pPr marL="972000" lvl="3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/>
              <a:t>Define the editor options:</a:t>
            </a:r>
          </a:p>
          <a:p>
            <a:pPr marL="252000" lvl="1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editor_options: </a:t>
            </a:r>
          </a:p>
          <a:p>
            <a:pPr marL="252000" lvl="1" indent="0"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chunk_output_type: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Output in console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09E99-9ED1-0065-4C31-68245F01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BFCF-443A-4B42-90CE-01FCFF6C205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2838184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ECE8-A9C1-AC87-E598-FF6C511E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Ok now Lets’ get some text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87585-F56E-7BB2-4B91-6FC824B9A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start add the text below to your R-Markdown document describing the data: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178A3-A39D-3149-BFC2-13D19B7A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0C89-465C-7C42-B7C6-EEDB70C60537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F6211-BDBC-6950-EC68-E8E66D34079B}"/>
              </a:ext>
            </a:extLst>
          </p:cNvPr>
          <p:cNvSpPr txBox="1"/>
          <p:nvPr/>
        </p:nvSpPr>
        <p:spPr>
          <a:xfrm>
            <a:off x="4103831" y="2312988"/>
            <a:ext cx="709915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About the data.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Data were collected and made available by Dr. Kristen Gorman and the Palmer Station Antarctica LTER, a member of the Long Term Ecological Research Network.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The original `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palmerpenguins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` data contains morphological information on 244 individuals of three penguin species (152 individuals of Adelie penguins, 68 individuals of Gentoo penguins, and 124 individuals of Chinstrap penguins).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E4092-0EED-EA5C-9CC8-DA97210AC5FB}"/>
              </a:ext>
            </a:extLst>
          </p:cNvPr>
          <p:cNvSpPr txBox="1"/>
          <p:nvPr/>
        </p:nvSpPr>
        <p:spPr>
          <a:xfrm>
            <a:off x="1099128" y="2078183"/>
            <a:ext cx="1801091" cy="877163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This will make this text a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AE24A0-F40E-595E-44B7-00D01C8384A5}"/>
              </a:ext>
            </a:extLst>
          </p:cNvPr>
          <p:cNvSpPr/>
          <p:nvPr/>
        </p:nvSpPr>
        <p:spPr bwMode="auto">
          <a:xfrm>
            <a:off x="3962401" y="2267382"/>
            <a:ext cx="2992582" cy="49876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488FE7-EE27-995B-ED0B-05916C0D992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auto">
          <a:xfrm flipV="1">
            <a:off x="2900219" y="2516764"/>
            <a:ext cx="1062182" cy="1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95506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ECE8-A9C1-AC87-E598-FF6C511E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can augment the text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87585-F56E-7BB2-4B91-6FC824B9A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You might want to add some hyperlinks to parts of your text:</a:t>
            </a:r>
          </a:p>
          <a:p>
            <a:pPr lvl="1"/>
            <a:r>
              <a:rPr lang="en-GB" sz="2400" dirty="0"/>
              <a:t>These are done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[TEXT](https://www.the website.com)</a:t>
            </a:r>
          </a:p>
          <a:p>
            <a:pPr lvl="1"/>
            <a:r>
              <a:rPr lang="en-GB" sz="2400" dirty="0"/>
              <a:t>For example you want to provide hyperlink to the data provider…</a:t>
            </a:r>
          </a:p>
          <a:p>
            <a:pPr marL="252000" lvl="1" indent="0">
              <a:lnSpc>
                <a:spcPct val="100000"/>
              </a:lnSpc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[Dr. Kristen Gorman](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https://www.uaf.edu/cfos/people/faculty/detail/kristen-gorman.php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/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178A3-A39D-3149-BFC2-13D19B7A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0C89-465C-7C42-B7C6-EEDB70C60537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F6211-BDBC-6950-EC68-E8E66D34079B}"/>
              </a:ext>
            </a:extLst>
          </p:cNvPr>
          <p:cNvSpPr txBox="1"/>
          <p:nvPr/>
        </p:nvSpPr>
        <p:spPr>
          <a:xfrm>
            <a:off x="989014" y="3968750"/>
            <a:ext cx="10217149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## About the data.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Data were collected and made available by [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Dr. Kristen Gorman](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https://www.uaf.edu/cfos/people/faculty/detail/kristen-gorman.php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and the Palmer Station Antarctica LTER,a member of the Long Term Ecological Research Network.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AE24A0-F40E-595E-44B7-00D01C8384A5}"/>
              </a:ext>
            </a:extLst>
          </p:cNvPr>
          <p:cNvSpPr/>
          <p:nvPr/>
        </p:nvSpPr>
        <p:spPr bwMode="auto">
          <a:xfrm>
            <a:off x="1109084" y="2617704"/>
            <a:ext cx="9891425" cy="103533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70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ECE8-A9C1-AC87-E598-FF6C511E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task….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87585-F56E-7BB2-4B91-6FC824B9A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Add a hyperlink for the the Palmer Station Antarctica LTER text ,marked in red below:</a:t>
            </a:r>
          </a:p>
          <a:p>
            <a:pPr lvl="1"/>
            <a:r>
              <a:rPr lang="en-GB" sz="2400" dirty="0"/>
              <a:t>The link is https://pallter.marine.rutgers.edu/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178A3-A39D-3149-BFC2-13D19B7A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0C89-465C-7C42-B7C6-EEDB70C60537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F6211-BDBC-6950-EC68-E8E66D34079B}"/>
              </a:ext>
            </a:extLst>
          </p:cNvPr>
          <p:cNvSpPr txBox="1"/>
          <p:nvPr/>
        </p:nvSpPr>
        <p:spPr>
          <a:xfrm>
            <a:off x="949325" y="3327400"/>
            <a:ext cx="10217149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## About the data.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Data were collected and made available by [Dr. Kristen Gorman](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https://www.uaf.edu/cfos/people/faculty/detail/kristen-gorman.php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and </a:t>
            </a:r>
            <a:r>
              <a:rPr lang="en-GB" sz="1800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Palmer Station Antarctica LTER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a member of the Long Term Ecological Research Network.</a:t>
            </a:r>
          </a:p>
        </p:txBody>
      </p:sp>
    </p:spTree>
    <p:extLst>
      <p:ext uri="{BB962C8B-B14F-4D97-AF65-F5344CB8AC3E}">
        <p14:creationId xmlns:p14="http://schemas.microsoft.com/office/powerpoint/2010/main" val="1109375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4B09-9E14-F4BC-D92C-35CD0815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let’s add a figure!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42BC-2528-0F83-6D95-82CAC6B0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You can add Images to your r-markdown in two different ways:</a:t>
            </a:r>
          </a:p>
          <a:p>
            <a:endParaRPr lang="en-GB" sz="2800" dirty="0"/>
          </a:p>
          <a:p>
            <a:r>
              <a:rPr lang="en-GB" sz="2800" dirty="0"/>
              <a:t>In your free text </a:t>
            </a:r>
          </a:p>
          <a:p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![LEGEND]</a:t>
            </a:r>
            <a:r>
              <a:rPr lang="en-GB" sz="2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(Location in your HDD or Web)</a:t>
            </a:r>
          </a:p>
          <a:p>
            <a:endParaRPr lang="en-GB" sz="2400" dirty="0"/>
          </a:p>
          <a:p>
            <a:r>
              <a:rPr lang="en-GB" sz="2800" dirty="0"/>
              <a:t>Or a code chunk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```{r, echo=FALSE}</a:t>
            </a:r>
          </a:p>
          <a:p>
            <a:r>
              <a:rPr lang="en-GB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knitr::include_graphics</a:t>
            </a:r>
            <a:r>
              <a:rPr lang="en-GB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(“Location in your HDD or Web”)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61E5-9EDC-E1C0-0925-850B2A7F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1196-94D2-3942-B295-12298952534D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036754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DB28-8342-6D69-A077-B5E5CCA5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turn…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0E29-8575-949F-D140-91F9CBBB6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463617" cy="4521366"/>
          </a:xfrm>
        </p:spPr>
        <p:txBody>
          <a:bodyPr/>
          <a:lstStyle/>
          <a:p>
            <a:r>
              <a:rPr lang="en-GB" sz="2400" dirty="0"/>
              <a:t>Now insert the great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lter_penguins.png </a:t>
            </a:r>
            <a:r>
              <a:rPr lang="en-GB" sz="2400" dirty="0"/>
              <a:t>image created by @</a:t>
            </a:r>
            <a:r>
              <a:rPr lang="en-GB" sz="2400" dirty="0" err="1"/>
              <a:t>allison_horst</a:t>
            </a:r>
            <a:r>
              <a:rPr lang="en-GB" sz="2400" dirty="0"/>
              <a:t> for this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7482E-FF0A-3B36-7D6D-CB03B3191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E2ECF-30BF-FC49-A01F-0FAE0A53C92E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6" name="Picture 5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8847FD1F-5BC1-A265-95DB-62C88C179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10" y="0"/>
            <a:ext cx="5545015" cy="3303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DD034-C5ED-25CB-5C7D-E80B3C5ED541}"/>
              </a:ext>
            </a:extLst>
          </p:cNvPr>
          <p:cNvSpPr txBox="1"/>
          <p:nvPr/>
        </p:nvSpPr>
        <p:spPr>
          <a:xfrm>
            <a:off x="773401" y="3152153"/>
            <a:ext cx="6671107" cy="292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![Meet the Palmer penguins - "Artwork by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@allison_horst"]</a:t>
            </a:r>
            <a:r>
              <a:rPr lang="en-GB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(lter_penguins.png)</a:t>
            </a:r>
          </a:p>
          <a:p>
            <a:pPr>
              <a:lnSpc>
                <a:spcPct val="100000"/>
              </a:lnSpc>
            </a:pPr>
            <a:endParaRPr lang="en-GB" sz="20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+mn-lt"/>
                <a:cs typeface="Courier New" panose="02070309020205020404" pitchFamily="49" charset="0"/>
              </a:rPr>
              <a:t>OR</a:t>
            </a:r>
          </a:p>
          <a:p>
            <a:pPr>
              <a:lnSpc>
                <a:spcPct val="100000"/>
              </a:lnSpc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```{r, echo=FALSE}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knitr::include_graphics</a:t>
            </a:r>
            <a:r>
              <a:rPr lang="en-GB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("./lter_penguins.png")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D95A1-13F1-7FAE-07C2-7819003EFFF1}"/>
              </a:ext>
            </a:extLst>
          </p:cNvPr>
          <p:cNvSpPr txBox="1"/>
          <p:nvPr/>
        </p:nvSpPr>
        <p:spPr>
          <a:xfrm>
            <a:off x="8600915" y="4614091"/>
            <a:ext cx="2602072" cy="116955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If you are up for a challenge, try to figure out how to change the size of the figure </a:t>
            </a:r>
          </a:p>
        </p:txBody>
      </p:sp>
    </p:spTree>
    <p:extLst>
      <p:ext uri="{BB962C8B-B14F-4D97-AF65-F5344CB8AC3E}">
        <p14:creationId xmlns:p14="http://schemas.microsoft.com/office/powerpoint/2010/main" val="857907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CF74-FDC8-55B9-CD3C-50C87312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Typical values of morphological variables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98EBF-BF74-FD15-62F4-FCA53A0BB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Ok now we can get to work and build a </a:t>
            </a:r>
            <a:r>
              <a:rPr lang="en-GB" sz="2400" b="1" dirty="0"/>
              <a:t>descriptive statistics table </a:t>
            </a:r>
            <a:r>
              <a:rPr lang="en-GB" sz="2400" dirty="0"/>
              <a:t>for the morphological variables (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bill_length_mm, bill_depth_mm, flipper_length_mm, body_mass_g</a:t>
            </a:r>
            <a:r>
              <a:rPr lang="en-GB" sz="2400" dirty="0"/>
              <a:t>) in the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2400" dirty="0"/>
              <a:t> dataset.</a:t>
            </a:r>
          </a:p>
          <a:p>
            <a:endParaRPr lang="en-GB" sz="2400" dirty="0"/>
          </a:p>
          <a:p>
            <a:r>
              <a:rPr lang="en-GB" sz="2400" dirty="0"/>
              <a:t>Now do this using the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summarise()</a:t>
            </a:r>
            <a:r>
              <a:rPr lang="en-GB" sz="2400" dirty="0"/>
              <a:t>/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summarise_at()</a:t>
            </a:r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20C0-E3D6-6ED7-B2BA-FBBBF761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1B9-5CAD-1441-BEF0-5D2EC13B143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211273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EC5E948-BBDE-C235-90C1-F6AF82685776}"/>
              </a:ext>
            </a:extLst>
          </p:cNvPr>
          <p:cNvSpPr/>
          <p:nvPr/>
        </p:nvSpPr>
        <p:spPr bwMode="auto">
          <a:xfrm>
            <a:off x="985838" y="1370315"/>
            <a:ext cx="3102229" cy="1031205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Each column is a combination of  two variables</a:t>
            </a:r>
          </a:p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sz="1600" dirty="0">
                <a:solidFill>
                  <a:schemeClr val="bg1"/>
                </a:solidFill>
              </a:rPr>
              <a:t> X 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9C1C7-0899-DC54-3AFD-FF5655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untidy data look like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F1202-1D97-9963-5864-9A731CF6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93CB-61DF-1448-BE6A-CE169C2D606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51E12-30B5-47CD-EF3E-FAC6FFF5A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17" y="3924692"/>
            <a:ext cx="10074996" cy="1963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3F29D-43F2-18D4-6F33-D9CE3DEA2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50" b="82343"/>
          <a:stretch/>
        </p:blipFill>
        <p:spPr>
          <a:xfrm>
            <a:off x="3162512" y="2312988"/>
            <a:ext cx="8709401" cy="7596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B5C451-5D7C-A7CD-A3D6-226EA1E8142D}"/>
              </a:ext>
            </a:extLst>
          </p:cNvPr>
          <p:cNvSpPr/>
          <p:nvPr/>
        </p:nvSpPr>
        <p:spPr bwMode="auto">
          <a:xfrm>
            <a:off x="1692346" y="3822314"/>
            <a:ext cx="3102229" cy="4151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F3A7A8-69AF-4F7B-0680-EAA804ED24A5}"/>
              </a:ext>
            </a:extLst>
          </p:cNvPr>
          <p:cNvCxnSpPr/>
          <p:nvPr/>
        </p:nvCxnSpPr>
        <p:spPr bwMode="auto">
          <a:xfrm flipV="1">
            <a:off x="1692346" y="3072637"/>
            <a:ext cx="1470166" cy="74967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FA52D-FE99-2BFA-0260-5143C582C1E7}"/>
              </a:ext>
            </a:extLst>
          </p:cNvPr>
          <p:cNvCxnSpPr>
            <a:cxnSpLocks/>
          </p:cNvCxnSpPr>
          <p:nvPr/>
        </p:nvCxnSpPr>
        <p:spPr bwMode="auto">
          <a:xfrm flipH="1">
            <a:off x="4794575" y="3072637"/>
            <a:ext cx="7077338" cy="74967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57944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CF74-FDC8-55B9-CD3C-50C87312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Typical values of morphological variables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20C0-E3D6-6ED7-B2BA-FBBBF761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1B9-5CAD-1441-BEF0-5D2EC13B143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366B28-A5B7-12D0-CAF7-75673000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880" y="1960563"/>
            <a:ext cx="908624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9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CF74-FDC8-55B9-CD3C-50C87312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Typical values of morphological variables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20C0-E3D6-6ED7-B2BA-FBBBF761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1B9-5CAD-1441-BEF0-5D2EC13B143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BDD61-71B1-0564-9931-8D2096F3536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mean, median, max, and min values for bill_length_mm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penguins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summarise(mean = mean(bill_length_mm, na.rm=T),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median = median(bill_length_mm, na.rm=T),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min = min(bill_length_mm, na.rm=T),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max = max(bill_length_mm, na.rm=T))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Mean for all the variables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penguins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summarise_at(vars(bill_length_mm:body_mass_g), mean, na.rm = TRUE)</a:t>
            </a:r>
          </a:p>
        </p:txBody>
      </p:sp>
    </p:spTree>
    <p:extLst>
      <p:ext uri="{BB962C8B-B14F-4D97-AF65-F5344CB8AC3E}">
        <p14:creationId xmlns:p14="http://schemas.microsoft.com/office/powerpoint/2010/main" val="1777854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CF74-FDC8-55B9-CD3C-50C87312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Typical values of morphological variables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98EBF-BF74-FD15-62F4-FCA53A0BB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You have the values now, but how to print them in a table?</a:t>
            </a:r>
          </a:p>
          <a:p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 </a:t>
            </a:r>
            <a:endParaRPr lang="en-GB" sz="2400" dirty="0"/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20C0-E3D6-6ED7-B2BA-FBBBF761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1B9-5CAD-1441-BEF0-5D2EC13B143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E0332-5D7E-F16A-CD3C-FCCE8882A629}"/>
              </a:ext>
            </a:extLst>
          </p:cNvPr>
          <p:cNvSpPr txBox="1"/>
          <p:nvPr/>
        </p:nvSpPr>
        <p:spPr>
          <a:xfrm>
            <a:off x="443129" y="2513637"/>
            <a:ext cx="11229542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using native markdown syntax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Variable | bill_length_mm | bill_depth_mm | flipper_length_mm | body_mass_g |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|----------|----------------|---------------|-------------------|-------------|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Min      |       32.10    |    13.10      |   172.00          | 2700.00     |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Mean     |       43.92    |    17.15      |   200.92          | 4201.75     |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Median   |       44.45    |    17.30      |   197.00          | 4050.00     |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Max      |       59.60    |    21.50      |   231.00          | 6300.00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7816D-3065-F7AB-26F6-9B1206CA4194}"/>
              </a:ext>
            </a:extLst>
          </p:cNvPr>
          <p:cNvSpPr txBox="1"/>
          <p:nvPr/>
        </p:nvSpPr>
        <p:spPr>
          <a:xfrm>
            <a:off x="443129" y="4794670"/>
            <a:ext cx="4835236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C</a:t>
            </a:r>
            <a:r>
              <a:rPr lang="en-GB" sz="2400" dirty="0">
                <a:sym typeface="Wingdings" pitchFamily="2" charset="2"/>
              </a:rPr>
              <a:t>all it in a R chunk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```{r, ugly-table}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TableSummDtfrm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7CAC6-FA25-44B3-2D62-9BABCD7BE8F5}"/>
              </a:ext>
            </a:extLst>
          </p:cNvPr>
          <p:cNvSpPr txBox="1"/>
          <p:nvPr/>
        </p:nvSpPr>
        <p:spPr>
          <a:xfrm>
            <a:off x="6321281" y="4777195"/>
            <a:ext cx="535139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C</a:t>
            </a:r>
            <a:r>
              <a:rPr lang="en-GB" sz="2400" dirty="0">
                <a:sym typeface="Wingdings" pitchFamily="2" charset="2"/>
              </a:rPr>
              <a:t>all it in a R chunk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```{r, kable-table}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knitr::kable(TableSummDtfrm)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075536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CF74-FDC8-55B9-CD3C-50C87312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Typical values of morphological variables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98EBF-BF74-FD15-62F4-FCA53A0BB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You have the values now, but how to print them in a table?</a:t>
            </a:r>
          </a:p>
          <a:p>
            <a:endParaRPr lang="en-GB" sz="2400" dirty="0"/>
          </a:p>
          <a:p>
            <a:r>
              <a:rPr lang="en-GB" sz="2400" dirty="0">
                <a:sym typeface="Wingdings" pitchFamily="2" charset="2"/>
              </a:rPr>
              <a:t> </a:t>
            </a:r>
            <a:endParaRPr lang="en-GB" sz="2400" dirty="0"/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20C0-E3D6-6ED7-B2BA-FBBBF761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1B9-5CAD-1441-BEF0-5D2EC13B143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1ECFF-557C-6BF1-3953-FDC39EFE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85" y="2470473"/>
            <a:ext cx="8512812" cy="1729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D48B6-758A-8493-D3D9-4A57189B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98" y="4331849"/>
            <a:ext cx="3989628" cy="142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0E5D4B-A3AA-7519-6994-F2FFC4A61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54" y="4340359"/>
            <a:ext cx="4430643" cy="14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3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CF74-FDC8-55B9-CD3C-50C87312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Calling R code in the free text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98EBF-BF74-FD15-62F4-FCA53A0BB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You have the values now, but how to add them in the text?</a:t>
            </a:r>
          </a:p>
          <a:p>
            <a:pPr lvl="1"/>
            <a:r>
              <a:rPr lang="en-GB" sz="2400" dirty="0"/>
              <a:t>R outputs can be call within the free text area specifying it as                  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`r object`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20C0-E3D6-6ED7-B2BA-FBBBF761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1B9-5CAD-1441-BEF0-5D2EC13B143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24BD0-D414-97E1-86EF-6B6609B95FCD}"/>
              </a:ext>
            </a:extLst>
          </p:cNvPr>
          <p:cNvSpPr txBox="1"/>
          <p:nvPr/>
        </p:nvSpPr>
        <p:spPr>
          <a:xfrm>
            <a:off x="968976" y="2755066"/>
            <a:ext cx="10223501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1" dirty="0"/>
              <a:t>For example:</a:t>
            </a:r>
          </a:p>
          <a:p>
            <a:pPr>
              <a:lnSpc>
                <a:spcPct val="100000"/>
              </a:lnSpc>
            </a:pPr>
            <a:endParaRPr lang="en-GB" sz="1800" b="1" dirty="0"/>
          </a:p>
          <a:p>
            <a:pPr>
              <a:lnSpc>
                <a:spcPct val="100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The min bill length (in mm) is` r TableSummDtfrm[1,1]` and the max is bill length (in mm) is ` r TableSummDtfrm[1,4]`</a:t>
            </a:r>
          </a:p>
          <a:p>
            <a:pPr algn="ctr">
              <a:lnSpc>
                <a:spcPct val="100000"/>
              </a:lnSpc>
            </a:pPr>
            <a:r>
              <a:rPr lang="en-GB" sz="2800" b="1" dirty="0">
                <a:latin typeface="+mn-lt"/>
                <a:cs typeface="Courier New" panose="02070309020205020404" pitchFamily="49" charset="0"/>
              </a:rPr>
              <a:t>Returns</a:t>
            </a:r>
          </a:p>
          <a:p>
            <a:pPr>
              <a:lnSpc>
                <a:spcPct val="100000"/>
              </a:lnSpc>
            </a:pPr>
            <a:r>
              <a:rPr lang="en-GB" sz="2400" b="0" i="0" dirty="0">
                <a:solidFill>
                  <a:srgbClr val="333333"/>
                </a:solidFill>
                <a:effectLst/>
                <a:latin typeface="+mn-lt"/>
              </a:rPr>
              <a:t>From this we know how that the min bill length (in mm) is 32.1 and the max is bill length (in mm) is 2700.</a:t>
            </a:r>
            <a:endParaRPr lang="en-GB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48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CF74-FDC8-55B9-CD3C-50C87312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Calling R code in the free text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98EBF-BF74-FD15-62F4-FCA53A0BB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You have the values now, but how to add them in the text?</a:t>
            </a:r>
          </a:p>
          <a:p>
            <a:pPr lvl="1"/>
            <a:r>
              <a:rPr lang="en-GB" sz="2400" dirty="0"/>
              <a:t>R outputs can be call within the free text area specifying it as                  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`r object`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20C0-E3D6-6ED7-B2BA-FBBBF761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1B9-5CAD-1441-BEF0-5D2EC13B143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C21BB-40A8-BE96-80A7-63724E5A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5" y="2722180"/>
            <a:ext cx="10416995" cy="330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51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FA2F-01D7-2237-ABB8-8121EED1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Variation of morphological variables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5EB072-D858-2A9B-EFDD-C5B015B41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In this section you will see how to add graphical outputs in your R-markdown document</a:t>
            </a:r>
          </a:p>
          <a:p>
            <a:pPr lvl="1"/>
            <a:r>
              <a:rPr lang="en-GB" sz="2400" dirty="0"/>
              <a:t>You will here plot a histogram for the morphological variables (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bill_length_mm, bill_depth_mm, flipper_length_mm, body_mass_g</a:t>
            </a:r>
            <a:r>
              <a:rPr lang="en-GB" sz="2400" dirty="0"/>
              <a:t>) in the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penguins</a:t>
            </a:r>
            <a:r>
              <a:rPr lang="en-GB" sz="2400" dirty="0"/>
              <a:t> dataset.</a:t>
            </a:r>
          </a:p>
          <a:p>
            <a:pPr lvl="1"/>
            <a:r>
              <a:rPr lang="en-GB" sz="2400" dirty="0"/>
              <a:t>You will use the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geom_histogram() </a:t>
            </a:r>
            <a:r>
              <a:rPr lang="en-GB" sz="2400" dirty="0"/>
              <a:t>function.</a:t>
            </a:r>
          </a:p>
          <a:p>
            <a:pPr lvl="1"/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C81E7-919C-0C43-1156-99486DEA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5073-C72B-4442-9B6F-87A4F5525960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1549134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AE47-83D5-9BDA-FB6A-E333B61C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covariation between variables variables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A327-8D8E-C812-C5B9-3B41BED6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2827-01C3-0B46-B6CC-DD0DC2407926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71CD1-1E34-3696-3FAC-0E800931B970}"/>
              </a:ext>
            </a:extLst>
          </p:cNvPr>
          <p:cNvSpPr txBox="1"/>
          <p:nvPr/>
        </p:nvSpPr>
        <p:spPr>
          <a:xfrm>
            <a:off x="985838" y="3035241"/>
            <a:ext cx="7083972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```{r}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Histogram All Species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penguins %&gt;%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drop_na(bill_depth_mm) %&gt;%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ggplot(aes(x=bill_depth_mm)) +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geom_histogram( color="blue",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fill = "blue",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alpha=0.6,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position = 'identity’)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08600-8889-853C-06F1-7F18F4A7AC58}"/>
              </a:ext>
            </a:extLst>
          </p:cNvPr>
          <p:cNvSpPr txBox="1"/>
          <p:nvPr/>
        </p:nvSpPr>
        <p:spPr>
          <a:xfrm>
            <a:off x="6682444" y="2215352"/>
            <a:ext cx="510802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```{r, fig.cap=”LEGEND",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fig.width=4, fig.height=3,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fig.align='center'}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A98680-9A8C-E5AD-CC66-01DCEEC6C841}"/>
              </a:ext>
            </a:extLst>
          </p:cNvPr>
          <p:cNvSpPr/>
          <p:nvPr/>
        </p:nvSpPr>
        <p:spPr bwMode="auto">
          <a:xfrm>
            <a:off x="840828" y="2882305"/>
            <a:ext cx="1282262" cy="54669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C3B7C25-9673-5F4B-6CDF-36CB96246FA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 bwMode="auto">
          <a:xfrm flipV="1">
            <a:off x="2123090" y="2677017"/>
            <a:ext cx="4559354" cy="478636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7F37DC-2010-5F36-0189-BC5E93E130C7}"/>
              </a:ext>
            </a:extLst>
          </p:cNvPr>
          <p:cNvSpPr txBox="1"/>
          <p:nvPr/>
        </p:nvSpPr>
        <p:spPr>
          <a:xfrm>
            <a:off x="1692165" y="1923565"/>
            <a:ext cx="4771696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You can add legend, change the plot dimensions, and alignment</a:t>
            </a:r>
          </a:p>
        </p:txBody>
      </p:sp>
    </p:spTree>
    <p:extLst>
      <p:ext uri="{BB962C8B-B14F-4D97-AF65-F5344CB8AC3E}">
        <p14:creationId xmlns:p14="http://schemas.microsoft.com/office/powerpoint/2010/main" val="2891026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582B83-528A-1F2C-652C-905CF8FD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47" y="1958975"/>
            <a:ext cx="10389116" cy="4070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DAE47-83D5-9BDA-FB6A-E333B61C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Variation of morphological variables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A327-8D8E-C812-C5B9-3B41BED6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2827-01C3-0B46-B6CC-DD0DC2407926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F37DC-2010-5F36-0189-BC5E93E130C7}"/>
              </a:ext>
            </a:extLst>
          </p:cNvPr>
          <p:cNvSpPr txBox="1"/>
          <p:nvPr/>
        </p:nvSpPr>
        <p:spPr>
          <a:xfrm>
            <a:off x="1492468" y="2005067"/>
            <a:ext cx="4771696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You can add legend, change the plot dimensions, and alignment</a:t>
            </a:r>
          </a:p>
        </p:txBody>
      </p:sp>
    </p:spTree>
    <p:extLst>
      <p:ext uri="{BB962C8B-B14F-4D97-AF65-F5344CB8AC3E}">
        <p14:creationId xmlns:p14="http://schemas.microsoft.com/office/powerpoint/2010/main" val="2113709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E79F-6CC0-E1F2-3469-B0F29FD7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categorical factors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A5B90-55C2-B2DB-0DD9-BF95BF8D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F39AD-8B92-B241-B8DD-EB30A7800EB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FD4D9-6F84-5AC3-BE34-35ECE86E418D}"/>
              </a:ext>
            </a:extLst>
          </p:cNvPr>
          <p:cNvSpPr txBox="1"/>
          <p:nvPr/>
        </p:nvSpPr>
        <p:spPr>
          <a:xfrm>
            <a:off x="540666" y="1529274"/>
            <a:ext cx="626356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Histogram per Species x Sex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penguins %&gt;%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drop_na(bill_depth_mm) %&gt;%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ggplot( aes(x=bill_length_mm,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fill=species:sex,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na.rm = TRUE)) +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geom_histogram(color="#e9ecef",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alpha=0.6,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bins = 15,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position = 'identity')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8AA0-9F38-C798-97E5-CB7921D7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029" y="1529274"/>
            <a:ext cx="4878498" cy="3955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79D0E2-00C7-BFA5-0C6D-4A3E71F2E66D}"/>
              </a:ext>
            </a:extLst>
          </p:cNvPr>
          <p:cNvSpPr txBox="1"/>
          <p:nvPr/>
        </p:nvSpPr>
        <p:spPr>
          <a:xfrm>
            <a:off x="698321" y="4580109"/>
            <a:ext cx="4603531" cy="105259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A Challenge:</a:t>
            </a:r>
          </a:p>
          <a:p>
            <a:pPr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Try to make this figure so you have a panel per species</a:t>
            </a:r>
          </a:p>
        </p:txBody>
      </p:sp>
    </p:spTree>
    <p:extLst>
      <p:ext uri="{BB962C8B-B14F-4D97-AF65-F5344CB8AC3E}">
        <p14:creationId xmlns:p14="http://schemas.microsoft.com/office/powerpoint/2010/main" val="246089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C1C7-0899-DC54-3AFD-FF5655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tidy data look like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F1202-1D97-9963-5864-9A731CF6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93CB-61DF-1448-BE6A-CE169C2D606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271E1-4493-5D32-0EB3-AB4ACF727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99" y="1943725"/>
            <a:ext cx="9620573" cy="37514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F9C3027-19B9-23DB-5A99-10F9607F1D66}"/>
              </a:ext>
            </a:extLst>
          </p:cNvPr>
          <p:cNvSpPr/>
          <p:nvPr/>
        </p:nvSpPr>
        <p:spPr bwMode="auto">
          <a:xfrm>
            <a:off x="1054232" y="2162838"/>
            <a:ext cx="9371367" cy="3139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A8C35-7F78-AF7D-02FF-B3ED6BDDE71B}"/>
              </a:ext>
            </a:extLst>
          </p:cNvPr>
          <p:cNvSpPr/>
          <p:nvPr/>
        </p:nvSpPr>
        <p:spPr bwMode="auto">
          <a:xfrm>
            <a:off x="985838" y="1370315"/>
            <a:ext cx="3895762" cy="386485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Each column is unique variable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738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E79F-6CC0-E1F2-3469-B0F29FD7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categorical factors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A5B90-55C2-B2DB-0DD9-BF95BF8D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F39AD-8B92-B241-B8DD-EB30A7800EB3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8AA0-9F38-C798-97E5-CB7921D7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029" y="1529274"/>
            <a:ext cx="4878498" cy="3955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79D0E2-00C7-BFA5-0C6D-4A3E71F2E66D}"/>
              </a:ext>
            </a:extLst>
          </p:cNvPr>
          <p:cNvSpPr txBox="1"/>
          <p:nvPr/>
        </p:nvSpPr>
        <p:spPr>
          <a:xfrm>
            <a:off x="698321" y="4580109"/>
            <a:ext cx="4603531" cy="105259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A Challenge:</a:t>
            </a:r>
          </a:p>
          <a:p>
            <a:pPr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Try to make this figure so you have a panel per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2AB2F-AC1B-46E7-1061-10296E4F7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66" y="1474535"/>
            <a:ext cx="6324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65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2607-A665-7E3C-6C81-F21B25C2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8C08D-E808-FA9F-86C5-61EE337BF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001798" cy="4521366"/>
          </a:xfrm>
        </p:spPr>
        <p:txBody>
          <a:bodyPr/>
          <a:lstStyle/>
          <a:p>
            <a:r>
              <a:rPr lang="en-GB" sz="2400" dirty="0"/>
              <a:t>RStudio v1.4 includes a new </a:t>
            </a:r>
            <a:r>
              <a:rPr lang="en-GB" sz="2400" b="1" dirty="0"/>
              <a:t>visual markdown editing mode</a:t>
            </a:r>
          </a:p>
          <a:p>
            <a:pPr lvl="1"/>
            <a:r>
              <a:rPr lang="en-GB" sz="2400" dirty="0">
                <a:sym typeface="Wingdings" pitchFamily="2" charset="2"/>
              </a:rPr>
              <a:t>Gets the markdown experience closer to that of a text editor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8A0EF-991E-1C1A-BC9F-8BA6C963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8D50-581D-A342-B1A7-9EBFE8C61F72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38B6E-E06C-C777-9346-16B66412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369" y="1373188"/>
            <a:ext cx="6793860" cy="4246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28038A-FEFC-E606-4548-1ACEF8023B12}"/>
              </a:ext>
            </a:extLst>
          </p:cNvPr>
          <p:cNvSpPr txBox="1"/>
          <p:nvPr/>
        </p:nvSpPr>
        <p:spPr>
          <a:xfrm>
            <a:off x="6996546" y="5954890"/>
            <a:ext cx="3606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https://rstudio.github.io/visual-markdown-editing/</a:t>
            </a:r>
          </a:p>
        </p:txBody>
      </p:sp>
    </p:spTree>
    <p:extLst>
      <p:ext uri="{BB962C8B-B14F-4D97-AF65-F5344CB8AC3E}">
        <p14:creationId xmlns:p14="http://schemas.microsoft.com/office/powerpoint/2010/main" val="831423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0355-C5A8-1482-A589-5454B9F2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Beyond R-markdonw</a:t>
            </a:r>
            <a:br>
              <a:rPr lang="en-GB" dirty="0"/>
            </a:br>
            <a:r>
              <a:rPr lang="en-GB" b="0" dirty="0"/>
              <a:t>Jupyter notebooks &amp; Quatro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AAAD6-A5AB-6AEA-D44E-92A48835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8A8A-2680-6F46-A595-925CFA14D45C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3076" name="Picture 4" descr="Project Jupyter - Wikipedia">
            <a:extLst>
              <a:ext uri="{FF2B5EF4-FFF2-40B4-BE49-F238E27FC236}">
                <a16:creationId xmlns:a16="http://schemas.microsoft.com/office/drawing/2014/main" id="{9121639E-7058-D7F8-94A8-9AF7FE39B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25" y="2456243"/>
            <a:ext cx="2609775" cy="302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F82E93C-F570-C8B1-615D-5B52561C9D19}"/>
              </a:ext>
            </a:extLst>
          </p:cNvPr>
          <p:cNvGrpSpPr>
            <a:grpSpLocks noChangeAspect="1"/>
          </p:cNvGrpSpPr>
          <p:nvPr/>
        </p:nvGrpSpPr>
        <p:grpSpPr>
          <a:xfrm>
            <a:off x="8096800" y="2492447"/>
            <a:ext cx="2588495" cy="2876106"/>
            <a:chOff x="6699979" y="1958975"/>
            <a:chExt cx="3240000" cy="3600000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273AF033-EB46-155A-BB91-798AA77BBFF7}"/>
                </a:ext>
              </a:extLst>
            </p:cNvPr>
            <p:cNvSpPr/>
            <p:nvPr/>
          </p:nvSpPr>
          <p:spPr bwMode="auto">
            <a:xfrm rot="5400000">
              <a:off x="6519979" y="2138975"/>
              <a:ext cx="3600000" cy="3240000"/>
            </a:xfrm>
            <a:prstGeom prst="hexagon">
              <a:avLst/>
            </a:prstGeom>
            <a:solidFill>
              <a:srgbClr val="3E79A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3078" name="Picture 6" descr="Announcing Quarto, a new scientific and technical publishing system - Posit">
              <a:extLst>
                <a:ext uri="{FF2B5EF4-FFF2-40B4-BE49-F238E27FC236}">
                  <a16:creationId xmlns:a16="http://schemas.microsoft.com/office/drawing/2014/main" id="{B49A5455-1458-8196-DA2A-AED500C9DC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24380" r="22182" b="36128"/>
            <a:stretch/>
          </p:blipFill>
          <p:spPr bwMode="auto">
            <a:xfrm>
              <a:off x="6762915" y="3182975"/>
              <a:ext cx="3114129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1631E2-E274-41D4-813E-58492A32CA48}"/>
              </a:ext>
            </a:extLst>
          </p:cNvPr>
          <p:cNvSpPr/>
          <p:nvPr/>
        </p:nvSpPr>
        <p:spPr bwMode="auto">
          <a:xfrm>
            <a:off x="4424582" y="2492447"/>
            <a:ext cx="3266636" cy="2797214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There two are language agnostic platforms that can be used to generate summaries of your work</a:t>
            </a:r>
          </a:p>
        </p:txBody>
      </p:sp>
    </p:spTree>
    <p:extLst>
      <p:ext uri="{BB962C8B-B14F-4D97-AF65-F5344CB8AC3E}">
        <p14:creationId xmlns:p14="http://schemas.microsoft.com/office/powerpoint/2010/main" val="4045077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0355-C5A8-1482-A589-5454B9F2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Beyond R-markdonw</a:t>
            </a:r>
            <a:br>
              <a:rPr lang="en-GB" dirty="0"/>
            </a:br>
            <a:r>
              <a:rPr lang="en-GB" b="0" dirty="0"/>
              <a:t>Jupyter notebooks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AAAD6-A5AB-6AEA-D44E-92A48835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8A8A-2680-6F46-A595-925CFA14D45C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1631E2-E274-41D4-813E-58492A32CA48}"/>
              </a:ext>
            </a:extLst>
          </p:cNvPr>
          <p:cNvSpPr/>
          <p:nvPr/>
        </p:nvSpPr>
        <p:spPr bwMode="auto">
          <a:xfrm>
            <a:off x="6057900" y="1958975"/>
            <a:ext cx="5148264" cy="3938587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Web-based for notebooks, code, and data that allows users to configure and arrange workflows.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lang="en-GB" sz="2400" dirty="0">
              <a:solidFill>
                <a:schemeClr val="bg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These can be transformed into secure, stand-alone web applications that you can customize and share</a:t>
            </a:r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1025BA1E-AD06-C623-3B7A-4FEEFB98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25" y="2456243"/>
            <a:ext cx="2609775" cy="302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7726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0355-C5A8-1482-A589-5454B9F2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Beyond R-markdonw</a:t>
            </a:r>
            <a:br>
              <a:rPr lang="en-GB" dirty="0"/>
            </a:br>
            <a:r>
              <a:rPr lang="en-GB" b="0" dirty="0"/>
              <a:t>Quatro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AAAD6-A5AB-6AEA-D44E-92A48835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8A8A-2680-6F46-A595-925CFA14D45C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C52099-F4A5-E702-BEF1-0352AB946AD8}"/>
              </a:ext>
            </a:extLst>
          </p:cNvPr>
          <p:cNvSpPr/>
          <p:nvPr/>
        </p:nvSpPr>
        <p:spPr bwMode="auto">
          <a:xfrm>
            <a:off x="852024" y="2312988"/>
            <a:ext cx="5148264" cy="2961075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Like Jupyter</a:t>
            </a:r>
            <a:r>
              <a:rPr lang="en-GB" sz="2400" dirty="0">
                <a:solidFill>
                  <a:schemeClr val="bg1"/>
                </a:solidFill>
              </a:rPr>
              <a:t> Notebooks, </a:t>
            </a: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it allows a combination of code, and data that allows users to configure and arrange workflows.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lang="en-GB" sz="2400" dirty="0">
              <a:solidFill>
                <a:schemeClr val="bg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This is the Evolution of R-markdown so it follows the same rules are R-markdown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559826-7C2A-AC00-166B-995D856EFE34}"/>
              </a:ext>
            </a:extLst>
          </p:cNvPr>
          <p:cNvGrpSpPr>
            <a:grpSpLocks noChangeAspect="1"/>
          </p:cNvGrpSpPr>
          <p:nvPr/>
        </p:nvGrpSpPr>
        <p:grpSpPr>
          <a:xfrm>
            <a:off x="8096800" y="2492447"/>
            <a:ext cx="2588495" cy="2876106"/>
            <a:chOff x="6699979" y="1958975"/>
            <a:chExt cx="3240000" cy="3600000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9C36F444-7EC3-3E1E-197A-608C10C4AE3C}"/>
                </a:ext>
              </a:extLst>
            </p:cNvPr>
            <p:cNvSpPr/>
            <p:nvPr/>
          </p:nvSpPr>
          <p:spPr bwMode="auto">
            <a:xfrm rot="5400000">
              <a:off x="6519979" y="2138975"/>
              <a:ext cx="3600000" cy="3240000"/>
            </a:xfrm>
            <a:prstGeom prst="hexagon">
              <a:avLst/>
            </a:prstGeom>
            <a:solidFill>
              <a:srgbClr val="3E79A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9" name="Picture 6" descr="Announcing Quarto, a new scientific and technical publishing system - Posit">
              <a:extLst>
                <a:ext uri="{FF2B5EF4-FFF2-40B4-BE49-F238E27FC236}">
                  <a16:creationId xmlns:a16="http://schemas.microsoft.com/office/drawing/2014/main" id="{8E44185E-1A24-50D5-C73D-DCA3E6DB71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24380" r="22182" b="36128"/>
            <a:stretch/>
          </p:blipFill>
          <p:spPr bwMode="auto">
            <a:xfrm>
              <a:off x="6762915" y="3182975"/>
              <a:ext cx="3114129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3765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396876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AD35-3E56-B640-286A-E74339AB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 with Git and</a:t>
            </a:r>
            <a:br>
              <a:rPr lang="en-GB" dirty="0"/>
            </a:br>
            <a:r>
              <a:rPr lang="en-GB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0BB30-2A7F-F631-3EFD-B832340B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What is version control?: </a:t>
            </a:r>
            <a:r>
              <a:rPr lang="en-GB" sz="2800" dirty="0"/>
              <a:t>keeping a record of all the changes you make to your files that make up a particular project and allows you to revert to previous versions of files if you need to.</a:t>
            </a:r>
          </a:p>
          <a:p>
            <a:endParaRPr lang="en-GB" sz="2800" dirty="0"/>
          </a:p>
          <a:p>
            <a:r>
              <a:rPr lang="en-GB" sz="2800" dirty="0"/>
              <a:t>Many different version control systems currently available</a:t>
            </a:r>
          </a:p>
          <a:p>
            <a:pPr lvl="1"/>
            <a:r>
              <a:rPr lang="en-GB" sz="2800" dirty="0"/>
              <a:t>We focus on Git, because it’s free and open source and it integrates nicely with RStudio.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04334-2D10-689B-0865-396AB844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1DC-E54D-DB4A-AF89-021C00064D5B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2532567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5931-A1EA-7CE8-C6F2-5B123D3E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version control?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C2FB3-8A74-4441-ED06-008A4A72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8370-737B-FB4B-A3D5-2292F6B1CE08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B2940AD-0B19-FDAE-E860-AE27A97F7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289106"/>
            <a:ext cx="5130536" cy="48796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AB2658-D381-3397-ED53-3E250C6D4B07}"/>
              </a:ext>
            </a:extLst>
          </p:cNvPr>
          <p:cNvSpPr txBox="1"/>
          <p:nvPr/>
        </p:nvSpPr>
        <p:spPr>
          <a:xfrm>
            <a:off x="6957848" y="1958975"/>
            <a:ext cx="3794234" cy="3046988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Version control automatically takes care of keeping a record of all the versions of a</a:t>
            </a:r>
          </a:p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particular file and allows you to revert back to previous versions if you need to.</a:t>
            </a:r>
          </a:p>
        </p:txBody>
      </p:sp>
    </p:spTree>
    <p:extLst>
      <p:ext uri="{BB962C8B-B14F-4D97-AF65-F5344CB8AC3E}">
        <p14:creationId xmlns:p14="http://schemas.microsoft.com/office/powerpoint/2010/main" val="27144433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F137-FA21-008D-A160-B6728033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Git and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073E3-C803-3819-D3FE-BF50486F9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sz="2400" b="1" dirty="0"/>
              <a:t>Git</a:t>
            </a:r>
            <a:r>
              <a:rPr lang="en-GB" sz="2400" dirty="0"/>
              <a:t> is a version control system that lets you track changes on any type of file, specially those that typically make up a data orientated project (.pdf, .Rmd, .docx, .txt, .jpg etc)</a:t>
            </a:r>
          </a:p>
          <a:p>
            <a:endParaRPr lang="en-GB" sz="2400" dirty="0"/>
          </a:p>
          <a:p>
            <a:r>
              <a:rPr lang="en-GB" sz="2400" dirty="0"/>
              <a:t>All the files that make up a project is called a repository (or just repo).</a:t>
            </a:r>
          </a:p>
          <a:p>
            <a:endParaRPr lang="en-GB" sz="2400" dirty="0"/>
          </a:p>
          <a:p>
            <a:r>
              <a:rPr lang="en-GB" sz="2400" b="1" dirty="0"/>
              <a:t>GitHub</a:t>
            </a:r>
            <a:r>
              <a:rPr lang="en-GB" sz="2400" dirty="0"/>
              <a:t> is a web-based hosting service for Git repositories which allows you to create a remote copy of your local version-controlled project.</a:t>
            </a:r>
          </a:p>
          <a:p>
            <a:r>
              <a:rPr lang="en-GB" sz="2400" dirty="0"/>
              <a:t>This can be used as a backup or archive of your project or make it accessible to you and to your colleagues so you can work collaboratively.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8DDB7-604B-EE04-7B4F-F234C904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1C01-BDCB-7249-B670-6354381AAF4D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1373452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D510-1A25-401C-44AA-DA4C7248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the git mantra:</a:t>
            </a:r>
            <a:br>
              <a:rPr lang="en-GB" dirty="0"/>
            </a:br>
            <a:r>
              <a:rPr lang="en-GB" b="0" dirty="0"/>
              <a:t>Pull, commit, push.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AF6E3F-7BC3-1258-E9B0-89182079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195" y="1960563"/>
            <a:ext cx="8855611" cy="3937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08D57-2FC7-4A0E-A9C7-1DBDFAFF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73D5B-B355-B340-941B-61EF75D8986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248550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8386-3A59-2FE8-3E96-40FA0CFB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Tidy Data</a:t>
            </a:r>
            <a:br>
              <a:rPr lang="en-GB" sz="4800" dirty="0"/>
            </a:br>
            <a:r>
              <a:rPr lang="en-GB" sz="4400" b="0" dirty="0"/>
              <a:t>the core of the tidyverse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FDC0-580B-9F6B-018F-7649FDA8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7673-B43F-ED48-B616-688B2DDB88D4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145222E7-E828-133A-A4F8-8933E4323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3A0B6C-CDA3-0067-65D2-B5354351F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4653" b="10965"/>
          <a:stretch/>
        </p:blipFill>
        <p:spPr bwMode="auto">
          <a:xfrm>
            <a:off x="1689099" y="1821136"/>
            <a:ext cx="8737602" cy="429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2E425-13D7-6A3B-44A1-530097F8060D}"/>
              </a:ext>
            </a:extLst>
          </p:cNvPr>
          <p:cNvSpPr txBox="1"/>
          <p:nvPr/>
        </p:nvSpPr>
        <p:spPr>
          <a:xfrm>
            <a:off x="985838" y="5435898"/>
            <a:ext cx="2778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Illustration from: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Allison Horst https://allisonhorst.com/</a:t>
            </a:r>
          </a:p>
        </p:txBody>
      </p:sp>
    </p:spTree>
    <p:extLst>
      <p:ext uri="{BB962C8B-B14F-4D97-AF65-F5344CB8AC3E}">
        <p14:creationId xmlns:p14="http://schemas.microsoft.com/office/powerpoint/2010/main" val="18713314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D510-1A25-401C-44AA-DA4C7248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the git mantra:</a:t>
            </a:r>
            <a:br>
              <a:rPr lang="en-GB" dirty="0"/>
            </a:br>
            <a:r>
              <a:rPr lang="en-GB" b="0" dirty="0"/>
              <a:t>Pull, commit, push.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08D57-2FC7-4A0E-A9C7-1DBDFAFF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73D5B-B355-B340-941B-61EF75D8986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1AA4-8098-994A-3197-29F4264A5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400" b="1" dirty="0"/>
              <a:t>Pull</a:t>
            </a:r>
            <a:r>
              <a:rPr lang="en-GB" sz="2400" dirty="0"/>
              <a:t> - a pull grabs any changes from the GitHub repository and merges them into your local repository.</a:t>
            </a:r>
          </a:p>
          <a:p>
            <a:pPr>
              <a:buNone/>
            </a:pPr>
            <a:endParaRPr lang="en-GB" sz="2400" dirty="0"/>
          </a:p>
          <a:p>
            <a:pPr>
              <a:buNone/>
            </a:pPr>
            <a:r>
              <a:rPr lang="en-GB" sz="2400" b="1" dirty="0"/>
              <a:t>Commit</a:t>
            </a:r>
            <a:r>
              <a:rPr lang="en-GB" sz="2400" dirty="0"/>
              <a:t> - committing is the process which records changes in the repository. Think of it as a snapshot of the current status of the project. Commits are done locally.</a:t>
            </a:r>
          </a:p>
          <a:p>
            <a:pPr>
              <a:buNone/>
            </a:pPr>
            <a:endParaRPr lang="en-GB" sz="2400" b="1" dirty="0"/>
          </a:p>
          <a:p>
            <a:pPr>
              <a:buNone/>
            </a:pPr>
            <a:r>
              <a:rPr lang="en-GB" sz="2400" b="1" dirty="0"/>
              <a:t>Push</a:t>
            </a:r>
            <a:r>
              <a:rPr lang="en-GB" sz="2400" dirty="0"/>
              <a:t> - pushing sends the recent commit history from your local repository up to GitHub. </a:t>
            </a:r>
          </a:p>
        </p:txBody>
      </p:sp>
    </p:spTree>
    <p:extLst>
      <p:ext uri="{BB962C8B-B14F-4D97-AF65-F5344CB8AC3E}">
        <p14:creationId xmlns:p14="http://schemas.microsoft.com/office/powerpoint/2010/main" val="1366629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74DD-6647-5C15-D878-7F713B8E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open a github account!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84BE61-1298-AE44-5BA3-A846E17C7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72"/>
          <a:stretch/>
        </p:blipFill>
        <p:spPr>
          <a:xfrm>
            <a:off x="2725966" y="1232277"/>
            <a:ext cx="8155431" cy="539709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56BC-9B33-C44D-B333-C68A85EF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E4F9-13DC-D240-B80F-E2EDF41B2BB5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B4141AC-0347-189F-8526-6B359AB16083}"/>
              </a:ext>
            </a:extLst>
          </p:cNvPr>
          <p:cNvSpPr/>
          <p:nvPr/>
        </p:nvSpPr>
        <p:spPr bwMode="auto">
          <a:xfrm rot="16200000">
            <a:off x="3299353" y="873660"/>
            <a:ext cx="616420" cy="999055"/>
          </a:xfrm>
          <a:prstGeom prst="down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423C2-D85B-3616-63FC-5E718A058B95}"/>
              </a:ext>
            </a:extLst>
          </p:cNvPr>
          <p:cNvSpPr/>
          <p:nvPr/>
        </p:nvSpPr>
        <p:spPr bwMode="auto">
          <a:xfrm>
            <a:off x="269051" y="1232277"/>
            <a:ext cx="2647949" cy="914400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Go to https://github.com/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59DCEC-C9A4-7A83-7841-D1193871FE67}"/>
              </a:ext>
            </a:extLst>
          </p:cNvPr>
          <p:cNvSpPr/>
          <p:nvPr/>
        </p:nvSpPr>
        <p:spPr bwMode="auto">
          <a:xfrm>
            <a:off x="7517043" y="4860313"/>
            <a:ext cx="2647949" cy="914400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And sign up 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03AC91A-9437-6009-B9B7-9F147B4614A7}"/>
              </a:ext>
            </a:extLst>
          </p:cNvPr>
          <p:cNvSpPr/>
          <p:nvPr/>
        </p:nvSpPr>
        <p:spPr bwMode="auto">
          <a:xfrm rot="5400000">
            <a:off x="6709305" y="4817986"/>
            <a:ext cx="616420" cy="999055"/>
          </a:xfrm>
          <a:prstGeom prst="down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78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74DD-6647-5C15-D878-7F713B8E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open a github account!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56BC-9B33-C44D-B333-C68A85EF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E4F9-13DC-D240-B80F-E2EDF41B2BB5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B2F8-326D-AFC4-DA74-1103C48DC5C6}"/>
              </a:ext>
            </a:extLst>
          </p:cNvPr>
          <p:cNvSpPr/>
          <p:nvPr/>
        </p:nvSpPr>
        <p:spPr bwMode="auto">
          <a:xfrm>
            <a:off x="6874499" y="1763489"/>
            <a:ext cx="2647949" cy="1504715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Fill your details…</a:t>
            </a:r>
          </a:p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… and authenticate your account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39F5FF0-8F23-591C-7F95-4512941A5C7A}"/>
              </a:ext>
            </a:extLst>
          </p:cNvPr>
          <p:cNvSpPr/>
          <p:nvPr/>
        </p:nvSpPr>
        <p:spPr bwMode="auto">
          <a:xfrm rot="5400000">
            <a:off x="5934642" y="1721163"/>
            <a:ext cx="616420" cy="999055"/>
          </a:xfrm>
          <a:prstGeom prst="down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7002FE4-F8E9-503A-1F08-90A4609A7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24" t="21015" r="28356" b="27368"/>
          <a:stretch/>
        </p:blipFill>
        <p:spPr>
          <a:xfrm>
            <a:off x="1695262" y="1450518"/>
            <a:ext cx="3915943" cy="4521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73A827-ABF6-A267-395C-A5139025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24" y="3965118"/>
            <a:ext cx="4432300" cy="20066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F3321FE5-4C67-4306-91A4-556D69C18F7F}"/>
              </a:ext>
            </a:extLst>
          </p:cNvPr>
          <p:cNvSpPr/>
          <p:nvPr/>
        </p:nvSpPr>
        <p:spPr bwMode="auto">
          <a:xfrm>
            <a:off x="7890263" y="3308428"/>
            <a:ext cx="616420" cy="656690"/>
          </a:xfrm>
          <a:prstGeom prst="down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157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74DD-6647-5C15-D878-7F713B8E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open a github account!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56BC-9B33-C44D-B333-C68A85EF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E4F9-13DC-D240-B80F-E2EDF41B2BB5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E24E83-06BA-8E96-7F33-426DCB646075}"/>
              </a:ext>
            </a:extLst>
          </p:cNvPr>
          <p:cNvSpPr txBox="1"/>
          <p:nvPr/>
        </p:nvSpPr>
        <p:spPr>
          <a:xfrm>
            <a:off x="6306565" y="1670900"/>
            <a:ext cx="5112250" cy="409342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GitHub asks you some questions to help tailor your experience.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Choose the answers that apply to you in the following dialogs:</a:t>
            </a:r>
          </a:p>
          <a:p>
            <a:pPr lvl="1">
              <a:lnSpc>
                <a:spcPct val="100000"/>
              </a:lnSpc>
            </a:pPr>
            <a:r>
              <a:rPr lang="en-GB" sz="2000" b="1" dirty="0">
                <a:solidFill>
                  <a:schemeClr val="bg1"/>
                </a:solidFill>
              </a:rPr>
              <a:t>How many team members will be working with you?</a:t>
            </a:r>
            <a:endParaRPr lang="en-GB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2000" b="1" dirty="0">
                <a:solidFill>
                  <a:schemeClr val="bg1"/>
                </a:solidFill>
              </a:rPr>
              <a:t>What specific features are you interested in using?</a:t>
            </a:r>
            <a:endParaRPr lang="en-GB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GB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On the </a:t>
            </a:r>
            <a:r>
              <a:rPr lang="en-GB" sz="2000" b="1" dirty="0">
                <a:solidFill>
                  <a:schemeClr val="bg1"/>
                </a:solidFill>
              </a:rPr>
              <a:t>Where teams collaborate and ship</a:t>
            </a:r>
            <a:r>
              <a:rPr lang="en-GB" sz="2000" dirty="0">
                <a:solidFill>
                  <a:schemeClr val="bg1"/>
                </a:solidFill>
              </a:rPr>
              <a:t> screen, choose the Free account or the Team account and select the </a:t>
            </a:r>
            <a:r>
              <a:rPr lang="en-GB" sz="2000" b="1" dirty="0">
                <a:solidFill>
                  <a:schemeClr val="bg1"/>
                </a:solidFill>
              </a:rPr>
              <a:t>Skip personalization</a:t>
            </a:r>
            <a:r>
              <a:rPr lang="en-GB" sz="2000" dirty="0">
                <a:solidFill>
                  <a:schemeClr val="bg1"/>
                </a:solidFill>
              </a:rPr>
              <a:t> button.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1B5B81-7594-CC6D-2B25-408C5DD5E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056177"/>
            <a:ext cx="5648952" cy="30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976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C6B9-7918-E407-22BE-1E657002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lets get stuff In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25CA5-2E24-A09F-5983-98B8B9C3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B9448-9632-8B42-8BAD-4D049FCB74A6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6831-D6FA-2A50-3F97-6BDE47ED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3" y="1373188"/>
            <a:ext cx="7073900" cy="347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F307F-74D6-2C6E-1195-9257DFAD3161}"/>
              </a:ext>
            </a:extLst>
          </p:cNvPr>
          <p:cNvSpPr txBox="1"/>
          <p:nvPr/>
        </p:nvSpPr>
        <p:spPr>
          <a:xfrm>
            <a:off x="8229600" y="1373188"/>
            <a:ext cx="2714625" cy="105259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To start lets create a new REPO Named PSB_2023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DD0238A-5C3E-7BBC-3D02-427332AFDC4B}"/>
              </a:ext>
            </a:extLst>
          </p:cNvPr>
          <p:cNvSpPr/>
          <p:nvPr/>
        </p:nvSpPr>
        <p:spPr bwMode="auto">
          <a:xfrm>
            <a:off x="6756400" y="1619250"/>
            <a:ext cx="1473200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18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C6B9-7918-E407-22BE-1E657002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lets create a REPO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25CA5-2E24-A09F-5983-98B8B9C3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B9448-9632-8B42-8BAD-4D049FCB74A6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6831-D6FA-2A50-3F97-6BDE47EDB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3"/>
          <a:stretch/>
        </p:blipFill>
        <p:spPr>
          <a:xfrm>
            <a:off x="1045110" y="1532676"/>
            <a:ext cx="4986855" cy="347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F307F-74D6-2C6E-1195-9257DFAD3161}"/>
              </a:ext>
            </a:extLst>
          </p:cNvPr>
          <p:cNvSpPr txBox="1"/>
          <p:nvPr/>
        </p:nvSpPr>
        <p:spPr>
          <a:xfrm>
            <a:off x="306112" y="1481101"/>
            <a:ext cx="2714625" cy="105259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To start lets create a new REPO Named PSB_2023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DD0238A-5C3E-7BBC-3D02-427332AFDC4B}"/>
              </a:ext>
            </a:extLst>
          </p:cNvPr>
          <p:cNvSpPr/>
          <p:nvPr/>
        </p:nvSpPr>
        <p:spPr bwMode="auto">
          <a:xfrm rot="10800000">
            <a:off x="3091288" y="1712080"/>
            <a:ext cx="1473200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D06D3-F634-DE01-C0D5-DF6FADAB9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2" t="4985" r="9858"/>
          <a:stretch/>
        </p:blipFill>
        <p:spPr>
          <a:xfrm>
            <a:off x="6568944" y="1224332"/>
            <a:ext cx="3957288" cy="5096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5693F-76C0-FC9E-7A77-52557EA7052F}"/>
              </a:ext>
            </a:extLst>
          </p:cNvPr>
          <p:cNvSpPr txBox="1"/>
          <p:nvPr/>
        </p:nvSpPr>
        <p:spPr>
          <a:xfrm>
            <a:off x="10167827" y="1962123"/>
            <a:ext cx="1591783" cy="35086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3E1A3-E1E3-B41C-76A4-81D39AF125B1}"/>
              </a:ext>
            </a:extLst>
          </p:cNvPr>
          <p:cNvSpPr txBox="1"/>
          <p:nvPr/>
        </p:nvSpPr>
        <p:spPr>
          <a:xfrm>
            <a:off x="10167826" y="2600641"/>
            <a:ext cx="1591783" cy="35086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4DB42-6541-A228-EFCA-0200AB44AB0C}"/>
              </a:ext>
            </a:extLst>
          </p:cNvPr>
          <p:cNvSpPr txBox="1"/>
          <p:nvPr/>
        </p:nvSpPr>
        <p:spPr>
          <a:xfrm>
            <a:off x="9969352" y="3050779"/>
            <a:ext cx="1790257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Make it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ADDD0-5260-7124-236E-EB427BB7C510}"/>
              </a:ext>
            </a:extLst>
          </p:cNvPr>
          <p:cNvSpPr txBox="1"/>
          <p:nvPr/>
        </p:nvSpPr>
        <p:spPr>
          <a:xfrm>
            <a:off x="10068588" y="3884899"/>
            <a:ext cx="1790257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Add a Readme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A76EE8C-3C39-6AA9-9F32-9D9667D7BCCE}"/>
              </a:ext>
            </a:extLst>
          </p:cNvPr>
          <p:cNvSpPr/>
          <p:nvPr/>
        </p:nvSpPr>
        <p:spPr bwMode="auto">
          <a:xfrm>
            <a:off x="9037247" y="1958975"/>
            <a:ext cx="1085849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CCC2ABC7-AFC1-1880-8A4D-1C4274BB0FA4}"/>
              </a:ext>
            </a:extLst>
          </p:cNvPr>
          <p:cNvSpPr/>
          <p:nvPr/>
        </p:nvSpPr>
        <p:spPr bwMode="auto">
          <a:xfrm>
            <a:off x="9017968" y="2552639"/>
            <a:ext cx="1085849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AA425EBC-D433-CBD3-A85E-6B36633AD616}"/>
              </a:ext>
            </a:extLst>
          </p:cNvPr>
          <p:cNvSpPr/>
          <p:nvPr/>
        </p:nvSpPr>
        <p:spPr bwMode="auto">
          <a:xfrm>
            <a:off x="8883503" y="2992069"/>
            <a:ext cx="1085849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F74CCCC0-60D2-B4EA-94DA-0CD65FF61567}"/>
              </a:ext>
            </a:extLst>
          </p:cNvPr>
          <p:cNvSpPr/>
          <p:nvPr/>
        </p:nvSpPr>
        <p:spPr bwMode="auto">
          <a:xfrm>
            <a:off x="8883503" y="3990209"/>
            <a:ext cx="1085849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072DD-B021-C9BE-B755-EB7141519915}"/>
              </a:ext>
            </a:extLst>
          </p:cNvPr>
          <p:cNvSpPr txBox="1"/>
          <p:nvPr/>
        </p:nvSpPr>
        <p:spPr>
          <a:xfrm>
            <a:off x="9969352" y="4798123"/>
            <a:ext cx="1790257" cy="105259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Don’t worry about this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For now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4C75C47-37DF-800F-2FAC-5EE5DD391BB3}"/>
              </a:ext>
            </a:extLst>
          </p:cNvPr>
          <p:cNvSpPr/>
          <p:nvPr/>
        </p:nvSpPr>
        <p:spPr bwMode="auto">
          <a:xfrm>
            <a:off x="9335963" y="4467199"/>
            <a:ext cx="488416" cy="1463296"/>
          </a:xfrm>
          <a:prstGeom prst="rightBrace">
            <a:avLst>
              <a:gd name="adj1" fmla="val 46521"/>
              <a:gd name="adj2" fmla="val 50000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513D8D-C146-DA92-FA19-010312030E7D}"/>
              </a:ext>
            </a:extLst>
          </p:cNvPr>
          <p:cNvSpPr txBox="1"/>
          <p:nvPr/>
        </p:nvSpPr>
        <p:spPr>
          <a:xfrm>
            <a:off x="2759065" y="5619297"/>
            <a:ext cx="2844007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Now you can create your REPO</a:t>
            </a:r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033845E1-EF91-8DAD-3439-12FF0968B083}"/>
              </a:ext>
            </a:extLst>
          </p:cNvPr>
          <p:cNvSpPr/>
          <p:nvPr/>
        </p:nvSpPr>
        <p:spPr bwMode="auto">
          <a:xfrm rot="10800000">
            <a:off x="5675560" y="5996615"/>
            <a:ext cx="1085849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38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977451-06E9-2E94-D8E0-C6D7C2C11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504" y="1376363"/>
            <a:ext cx="5457816" cy="452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21FE1-7F26-A8A9-82FD-A23F7986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lets get stuff In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C04D-F6AC-0C58-9617-CD88774B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4B66-9E16-504E-A91F-5EBCCD53161B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52ADE-2BFC-94BA-2814-4533E92D709E}"/>
              </a:ext>
            </a:extLst>
          </p:cNvPr>
          <p:cNvSpPr txBox="1"/>
          <p:nvPr/>
        </p:nvSpPr>
        <p:spPr>
          <a:xfrm>
            <a:off x="3365504" y="2227586"/>
            <a:ext cx="1591783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Create a file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EA713BCF-411A-ABD5-21DB-516F2DA98EB9}"/>
              </a:ext>
            </a:extLst>
          </p:cNvPr>
          <p:cNvSpPr/>
          <p:nvPr/>
        </p:nvSpPr>
        <p:spPr bwMode="auto">
          <a:xfrm rot="10800000">
            <a:off x="5093731" y="2373664"/>
            <a:ext cx="702649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D3D9B-7DC0-296C-ACE2-B73D504B6D3E}"/>
              </a:ext>
            </a:extLst>
          </p:cNvPr>
          <p:cNvSpPr txBox="1"/>
          <p:nvPr/>
        </p:nvSpPr>
        <p:spPr>
          <a:xfrm>
            <a:off x="5093731" y="3780540"/>
            <a:ext cx="1591783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Upload your code 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712F1841-5D55-EAB3-3E4D-727F74CDE296}"/>
              </a:ext>
            </a:extLst>
          </p:cNvPr>
          <p:cNvSpPr/>
          <p:nvPr/>
        </p:nvSpPr>
        <p:spPr bwMode="auto">
          <a:xfrm rot="5400000">
            <a:off x="5538757" y="3191849"/>
            <a:ext cx="701731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582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58993CC-9624-D7F7-A03F-E86D3A9C9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16" y="1281462"/>
            <a:ext cx="5143086" cy="5023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21FE1-7F26-A8A9-82FD-A23F7986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lets get stuff In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C04D-F6AC-0C58-9617-CD88774B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4B66-9E16-504E-A91F-5EBCCD53161B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455D4-B68B-3F6A-5805-B442262C97E3}"/>
              </a:ext>
            </a:extLst>
          </p:cNvPr>
          <p:cNvSpPr txBox="1"/>
          <p:nvPr/>
        </p:nvSpPr>
        <p:spPr>
          <a:xfrm>
            <a:off x="8451478" y="2414266"/>
            <a:ext cx="2610097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Upload your code 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By dragging it here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11935C1C-F406-E6B5-A71A-70C422F92E35}"/>
              </a:ext>
            </a:extLst>
          </p:cNvPr>
          <p:cNvSpPr/>
          <p:nvPr/>
        </p:nvSpPr>
        <p:spPr bwMode="auto">
          <a:xfrm>
            <a:off x="7749747" y="4690128"/>
            <a:ext cx="701731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4B947F-5309-87DF-E90F-DC7FAA7588D3}"/>
              </a:ext>
            </a:extLst>
          </p:cNvPr>
          <p:cNvSpPr txBox="1"/>
          <p:nvPr/>
        </p:nvSpPr>
        <p:spPr>
          <a:xfrm>
            <a:off x="8592890" y="4370508"/>
            <a:ext cx="1591783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Describe your file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74682755-47BF-6AAE-8668-BD36E78E4181}"/>
              </a:ext>
            </a:extLst>
          </p:cNvPr>
          <p:cNvSpPr/>
          <p:nvPr/>
        </p:nvSpPr>
        <p:spPr bwMode="auto">
          <a:xfrm>
            <a:off x="6611190" y="5945361"/>
            <a:ext cx="701731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3F647-7649-0345-C867-48CA8E8F2646}"/>
              </a:ext>
            </a:extLst>
          </p:cNvPr>
          <p:cNvSpPr txBox="1"/>
          <p:nvPr/>
        </p:nvSpPr>
        <p:spPr>
          <a:xfrm>
            <a:off x="7464733" y="5677030"/>
            <a:ext cx="2846156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Commit your change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6857AF3B-0769-A04E-DD0D-1ADD39FA3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310" y="2230184"/>
            <a:ext cx="3284228" cy="2720347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FDEE0C1-E435-D837-261F-62E657C88E87}"/>
              </a:ext>
            </a:extLst>
          </p:cNvPr>
          <p:cNvSpPr/>
          <p:nvPr/>
        </p:nvSpPr>
        <p:spPr bwMode="auto">
          <a:xfrm rot="10800000">
            <a:off x="3538538" y="2953341"/>
            <a:ext cx="1426233" cy="1417167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097C22-7D3D-82AD-8FA8-72B846746B10}"/>
              </a:ext>
            </a:extLst>
          </p:cNvPr>
          <p:cNvSpPr txBox="1"/>
          <p:nvPr/>
        </p:nvSpPr>
        <p:spPr>
          <a:xfrm>
            <a:off x="5621723" y="3091344"/>
            <a:ext cx="1939216" cy="70173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And it will appear here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B2550BE9-7CAC-7BA7-E4C7-3325282055CD}"/>
              </a:ext>
            </a:extLst>
          </p:cNvPr>
          <p:cNvSpPr/>
          <p:nvPr/>
        </p:nvSpPr>
        <p:spPr bwMode="auto">
          <a:xfrm rot="16200000">
            <a:off x="6401037" y="3876459"/>
            <a:ext cx="280050" cy="409575"/>
          </a:xfrm>
          <a:prstGeom prst="leftArrow">
            <a:avLst/>
          </a:prstGeom>
          <a:solidFill>
            <a:srgbClr val="FF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399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DFE2-2D17-8BC0-31E6-E3AA594F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have created your first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263CA-A58C-D014-4AE9-E90A5DE6E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And it will appear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79FC6-722F-8CA1-2682-B791E832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0572-701F-BB49-B191-0C55AB02F6AD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5D602-7FAE-1757-E5E9-215901D60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7"/>
          <a:stretch/>
        </p:blipFill>
        <p:spPr>
          <a:xfrm>
            <a:off x="730656" y="1700788"/>
            <a:ext cx="4771245" cy="401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AC6D1-17B7-2307-3112-09B1179A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24" y="1519154"/>
            <a:ext cx="5013288" cy="43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815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9270-5034-402F-4EE5-CBE7877E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RStudio projects – the what?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2A2865-D119-0349-0F99-B6CA0B87F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RStudio projects make it straightforward to divide your work into multiple contexts, each with their own working directory, workspace, history, and source documents.</a:t>
            </a:r>
          </a:p>
          <a:p>
            <a:endParaRPr lang="en-GB" sz="2400" dirty="0"/>
          </a:p>
          <a:p>
            <a:r>
              <a:rPr lang="en-GB" sz="2400" dirty="0"/>
              <a:t>RStudio projects can be seen and a full copy of your environment , that you can always go back to as they </a:t>
            </a:r>
            <a:r>
              <a:rPr lang="en-GB" sz="2400" b="1" dirty="0"/>
              <a:t>keep all the files associated with a project together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RStudio projects can be linked to a Git-Repo so you can have an online backup of your work. </a:t>
            </a:r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1A91E-3FFE-FFA5-E982-C432B7AC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FC23-1CE6-9849-ABAB-CCD801A0A2FF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61551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0401CA-8673-11D6-7683-F62BB125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3545F-4FBC-18F4-E9CC-06A2E11D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8A2F-B661-C442-BD5E-0E4C2870A11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185558-A26E-8E1C-853A-FA0CFE6998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5992" r="3078" b="1874"/>
          <a:stretch/>
        </p:blipFill>
        <p:spPr bwMode="auto">
          <a:xfrm>
            <a:off x="1610728" y="1368226"/>
            <a:ext cx="8894344" cy="491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61B91-3A29-2D5A-31DC-14650EBFBEB1}"/>
              </a:ext>
            </a:extLst>
          </p:cNvPr>
          <p:cNvSpPr txBox="1"/>
          <p:nvPr/>
        </p:nvSpPr>
        <p:spPr>
          <a:xfrm>
            <a:off x="759547" y="5822430"/>
            <a:ext cx="2778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Illustration from: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Allison Horst https://allisonhorst.com/</a:t>
            </a:r>
          </a:p>
        </p:txBody>
      </p:sp>
    </p:spTree>
    <p:extLst>
      <p:ext uri="{BB962C8B-B14F-4D97-AF65-F5344CB8AC3E}">
        <p14:creationId xmlns:p14="http://schemas.microsoft.com/office/powerpoint/2010/main" val="1002877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FF49E9-C916-BC05-A250-682180F10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29" b="61220"/>
          <a:stretch/>
        </p:blipFill>
        <p:spPr>
          <a:xfrm>
            <a:off x="383720" y="1387871"/>
            <a:ext cx="4784148" cy="2582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15E40-FA00-3E07-A679-CE4084D1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RStudio projects – the how?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0960B-F631-FE7F-C45C-C6619C60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A02-04A0-9445-8002-0C9AF5B6CF2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742DEB-9D3D-46F0-7FB4-83DEEA41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95" y="3315400"/>
            <a:ext cx="3480514" cy="24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B752642-E9D0-D049-485B-B59EAAB19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906" y="1155751"/>
            <a:ext cx="3494529" cy="24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57D002A-2B29-A8CE-326C-DE421F615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905" y="3748881"/>
            <a:ext cx="3494529" cy="24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6D4AAB5-10FD-C7C5-FE79-3A40A1C01830}"/>
              </a:ext>
            </a:extLst>
          </p:cNvPr>
          <p:cNvCxnSpPr>
            <a:cxnSpLocks/>
            <a:stCxn id="6146" idx="3"/>
            <a:endCxn id="6148" idx="1"/>
          </p:cNvCxnSpPr>
          <p:nvPr/>
        </p:nvCxnSpPr>
        <p:spPr bwMode="auto">
          <a:xfrm flipV="1">
            <a:off x="6523009" y="2391779"/>
            <a:ext cx="579897" cy="2155088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8023906-9E1E-60D2-89CE-80B843E5AE4D}"/>
              </a:ext>
            </a:extLst>
          </p:cNvPr>
          <p:cNvCxnSpPr>
            <a:cxnSpLocks/>
            <a:stCxn id="6148" idx="3"/>
            <a:endCxn id="6150" idx="3"/>
          </p:cNvCxnSpPr>
          <p:nvPr/>
        </p:nvCxnSpPr>
        <p:spPr bwMode="auto">
          <a:xfrm flipH="1">
            <a:off x="10597434" y="2391779"/>
            <a:ext cx="1" cy="2588569"/>
          </a:xfrm>
          <a:prstGeom prst="bentConnector3">
            <a:avLst>
              <a:gd name="adj1" fmla="val -22860000000"/>
            </a:avLst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1BDDED2-BCF2-7F1C-2AD3-20CE763B8D63}"/>
              </a:ext>
            </a:extLst>
          </p:cNvPr>
          <p:cNvSpPr/>
          <p:nvPr/>
        </p:nvSpPr>
        <p:spPr bwMode="auto">
          <a:xfrm>
            <a:off x="687535" y="1486132"/>
            <a:ext cx="596606" cy="57343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D3DA9C-270C-0C7A-6BBE-15F55998474F}"/>
              </a:ext>
            </a:extLst>
          </p:cNvPr>
          <p:cNvSpPr/>
          <p:nvPr/>
        </p:nvSpPr>
        <p:spPr bwMode="auto">
          <a:xfrm>
            <a:off x="2410814" y="1159996"/>
            <a:ext cx="2262909" cy="1166812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Press here to create a new project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2D3AA3D8-BE56-937F-0C44-8BCFA71761EF}"/>
              </a:ext>
            </a:extLst>
          </p:cNvPr>
          <p:cNvSpPr/>
          <p:nvPr/>
        </p:nvSpPr>
        <p:spPr bwMode="auto">
          <a:xfrm>
            <a:off x="1383937" y="1420087"/>
            <a:ext cx="923350" cy="705526"/>
          </a:xfrm>
          <a:prstGeom prst="leftArrow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4459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5E40-FA00-3E07-A679-CE4084D1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RStudio projects – the how?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0960B-F631-FE7F-C45C-C6619C60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8A02-04A0-9445-8002-0C9AF5B6CF2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742DEB-9D3D-46F0-7FB4-83DEEA41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638523"/>
            <a:ext cx="4572532" cy="32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0549BD-527C-8E6A-0890-6E5B8F5BEB8D}"/>
              </a:ext>
            </a:extLst>
          </p:cNvPr>
          <p:cNvSpPr/>
          <p:nvPr/>
        </p:nvSpPr>
        <p:spPr bwMode="auto">
          <a:xfrm>
            <a:off x="315913" y="4891299"/>
            <a:ext cx="4906932" cy="1403718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You can link your project to a repo so you can keep versioning it as you work on it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DC019CA6-5DE8-B8B1-8746-33E4C3646196}"/>
              </a:ext>
            </a:extLst>
          </p:cNvPr>
          <p:cNvSpPr/>
          <p:nvPr/>
        </p:nvSpPr>
        <p:spPr bwMode="auto">
          <a:xfrm rot="5400000">
            <a:off x="1270720" y="4150264"/>
            <a:ext cx="482875" cy="649356"/>
          </a:xfrm>
          <a:prstGeom prst="leftArrow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7E9D2-3180-A41A-16DF-5C24C59E3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981" y="980728"/>
            <a:ext cx="4254500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8C7129-F154-967A-685B-EB48ABE92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31" y="3192380"/>
            <a:ext cx="4254500" cy="30480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FE6C4A07-8E19-0721-B859-99F82F3FBF1B}"/>
              </a:ext>
            </a:extLst>
          </p:cNvPr>
          <p:cNvSpPr/>
          <p:nvPr/>
        </p:nvSpPr>
        <p:spPr bwMode="auto">
          <a:xfrm>
            <a:off x="7327793" y="1663632"/>
            <a:ext cx="1014102" cy="649356"/>
          </a:xfrm>
          <a:prstGeom prst="leftArrow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E027F5-1CD8-7760-39E7-BBBF382D424F}"/>
              </a:ext>
            </a:extLst>
          </p:cNvPr>
          <p:cNvSpPr/>
          <p:nvPr/>
        </p:nvSpPr>
        <p:spPr bwMode="auto">
          <a:xfrm>
            <a:off x="8752697" y="1348966"/>
            <a:ext cx="2941998" cy="1403718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Define the Version control system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145BA64C-CB9E-8DE9-AA4D-7192FF5D223A}"/>
              </a:ext>
            </a:extLst>
          </p:cNvPr>
          <p:cNvSpPr/>
          <p:nvPr/>
        </p:nvSpPr>
        <p:spPr bwMode="auto">
          <a:xfrm rot="5400000">
            <a:off x="9241663" y="5034433"/>
            <a:ext cx="665354" cy="649356"/>
          </a:xfrm>
          <a:prstGeom prst="leftArrow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4297C-A293-17DF-B1EE-132ACD2403F0}"/>
              </a:ext>
            </a:extLst>
          </p:cNvPr>
          <p:cNvSpPr/>
          <p:nvPr/>
        </p:nvSpPr>
        <p:spPr bwMode="auto">
          <a:xfrm>
            <a:off x="8103341" y="5778586"/>
            <a:ext cx="2941998" cy="881269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Then you git it the repo details</a:t>
            </a:r>
          </a:p>
        </p:txBody>
      </p:sp>
    </p:spTree>
    <p:extLst>
      <p:ext uri="{BB962C8B-B14F-4D97-AF65-F5344CB8AC3E}">
        <p14:creationId xmlns:p14="http://schemas.microsoft.com/office/powerpoint/2010/main" val="15542160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7441-5F22-DE8D-4B98-899AEB18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you are working on a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91E5F-07FE-3E48-7106-42F79639D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461" y="1510785"/>
            <a:ext cx="7975600" cy="4279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376D9-00C5-7B48-8E71-36C10428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70AB8-7BCE-334B-BCDA-29FFD7B7F0FB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BF6437-A64A-587E-9163-4B49A3DC45DB}"/>
              </a:ext>
            </a:extLst>
          </p:cNvPr>
          <p:cNvSpPr/>
          <p:nvPr/>
        </p:nvSpPr>
        <p:spPr bwMode="auto">
          <a:xfrm>
            <a:off x="3695977" y="4434320"/>
            <a:ext cx="3050812" cy="1176433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All the files related to the project are here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AC5EC616-08F9-9C73-C181-497636B865DC}"/>
              </a:ext>
            </a:extLst>
          </p:cNvPr>
          <p:cNvSpPr/>
          <p:nvPr/>
        </p:nvSpPr>
        <p:spPr bwMode="auto">
          <a:xfrm rot="10800000">
            <a:off x="6876306" y="4697859"/>
            <a:ext cx="1079903" cy="649356"/>
          </a:xfrm>
          <a:prstGeom prst="leftArrow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F5163-3785-A78C-0F54-E28A05EC1462}"/>
              </a:ext>
            </a:extLst>
          </p:cNvPr>
          <p:cNvSpPr/>
          <p:nvPr/>
        </p:nvSpPr>
        <p:spPr bwMode="auto">
          <a:xfrm>
            <a:off x="4451182" y="2468953"/>
            <a:ext cx="2425123" cy="1176433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All your Git actions are here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7DD63835-EB14-377F-0D7F-ECEF93137B99}"/>
              </a:ext>
            </a:extLst>
          </p:cNvPr>
          <p:cNvSpPr/>
          <p:nvPr/>
        </p:nvSpPr>
        <p:spPr bwMode="auto">
          <a:xfrm rot="10800000">
            <a:off x="7005823" y="2732492"/>
            <a:ext cx="1079903" cy="649356"/>
          </a:xfrm>
          <a:prstGeom prst="leftArrow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159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33461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C7E6-84EC-078E-C7FF-B4970E36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9796B-6809-3336-6F3D-A3A754D3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800" dirty="0"/>
              <a:t>The tidyverse provides a data centred set of functions (verbs) that are extremely useful  for data sciences…</a:t>
            </a:r>
          </a:p>
          <a:p>
            <a:pPr marL="946350" lvl="1" indent="-514350">
              <a:buFont typeface="+mj-lt"/>
              <a:buAutoNum type="arabicPeriod"/>
            </a:pPr>
            <a:r>
              <a:rPr lang="en-GB" sz="2800" dirty="0"/>
              <a:t>Master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dplyer</a:t>
            </a:r>
            <a:r>
              <a:rPr lang="en-GB" sz="2800" dirty="0"/>
              <a:t> and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GB" sz="2800" dirty="0"/>
              <a:t> and become a R-ninja!!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Even the best annotated code, can be hard to go back to… hence crating reports that fully describe your thought process is the best way to ensure reproducibility.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The best way to keep track of your work is to create a project and use a version control system.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E7D3-37A9-4448-5831-38968D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22F-56FC-2649-A579-4B77EE6AC601}" type="datetime1">
              <a:rPr lang="en-GB" smtClean="0"/>
              <a:t>04/03/2023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26558477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5181</Words>
  <Application>Microsoft Macintosh PowerPoint</Application>
  <PresentationFormat>Custom</PresentationFormat>
  <Paragraphs>746</Paragraphs>
  <Slides>95</Slides>
  <Notes>18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Georgia</vt:lpstr>
      <vt:lpstr>AU Peto</vt:lpstr>
      <vt:lpstr>Wingdings 3</vt:lpstr>
      <vt:lpstr>Calibri</vt:lpstr>
      <vt:lpstr>AU Passata Light</vt:lpstr>
      <vt:lpstr>Courier New</vt:lpstr>
      <vt:lpstr>AU Passata</vt:lpstr>
      <vt:lpstr>AU 16:9</vt:lpstr>
      <vt:lpstr> Expanding the R-universe the Tidyverse, Markdown, and Git</vt:lpstr>
      <vt:lpstr>Expanding the R-universe What we will talk about today</vt:lpstr>
      <vt:lpstr>PowerPoint Presentation</vt:lpstr>
      <vt:lpstr>What is the Tidyverse</vt:lpstr>
      <vt:lpstr>The tidyverse philosophy</vt:lpstr>
      <vt:lpstr>How does untidy data look like </vt:lpstr>
      <vt:lpstr>How does tidy data look like </vt:lpstr>
      <vt:lpstr>Tidy Data the core of the tidyverse</vt:lpstr>
      <vt:lpstr>Why Tidy data</vt:lpstr>
      <vt:lpstr>Why Tidy data?</vt:lpstr>
      <vt:lpstr>PowerPoint Presentation</vt:lpstr>
      <vt:lpstr>What is in the Tidyverse</vt:lpstr>
      <vt:lpstr>What is in the Tidyverse</vt:lpstr>
      <vt:lpstr>Working with tables Readr, TidyR, &amp; TIBBLE</vt:lpstr>
      <vt:lpstr>Working with tables tidyR</vt:lpstr>
      <vt:lpstr>How does a tibble Look like?</vt:lpstr>
      <vt:lpstr>Working with tibbles</vt:lpstr>
      <vt:lpstr>Working with tibbles</vt:lpstr>
      <vt:lpstr>Working with tables Readr</vt:lpstr>
      <vt:lpstr>Working with tables Readr</vt:lpstr>
      <vt:lpstr>Working with tables Readr</vt:lpstr>
      <vt:lpstr>Dplyr (Data - Pliers)</vt:lpstr>
      <vt:lpstr>Dplyr (Data - Pliers)</vt:lpstr>
      <vt:lpstr>Dplyr (Some Examples-2)</vt:lpstr>
      <vt:lpstr>Dplyr (Some Examples-2)</vt:lpstr>
      <vt:lpstr>Piping [%&gt;%] a feature of the tidyverse grammar</vt:lpstr>
      <vt:lpstr>Challenge Time!!</vt:lpstr>
      <vt:lpstr>Solution</vt:lpstr>
      <vt:lpstr>Piping [%&gt;%] a feature of the tidyverse grammar</vt:lpstr>
      <vt:lpstr>tidyR and pipes</vt:lpstr>
      <vt:lpstr>tidyR and pipes</vt:lpstr>
      <vt:lpstr>Dplyr and pipes</vt:lpstr>
      <vt:lpstr>Dplyr and pipes</vt:lpstr>
      <vt:lpstr>gplot2</vt:lpstr>
      <vt:lpstr>gplot2</vt:lpstr>
      <vt:lpstr>Some notes on style…</vt:lpstr>
      <vt:lpstr>This is has been an General overview…</vt:lpstr>
      <vt:lpstr>PowerPoint Presentation</vt:lpstr>
      <vt:lpstr>Reproducible reports Documenting Your work flow</vt:lpstr>
      <vt:lpstr>Reproducible reports Documenting Your work flow</vt:lpstr>
      <vt:lpstr>Reproducible reports markdown or r-markdown</vt:lpstr>
      <vt:lpstr>PowerPoint Presentation</vt:lpstr>
      <vt:lpstr>Documenting your Process Why R-markdown?</vt:lpstr>
      <vt:lpstr>Working with R-Markdown</vt:lpstr>
      <vt:lpstr>Create an R markdown document</vt:lpstr>
      <vt:lpstr>Create an R markdown document</vt:lpstr>
      <vt:lpstr>YAML header</vt:lpstr>
      <vt:lpstr>Formatted text</vt:lpstr>
      <vt:lpstr>Formatted text</vt:lpstr>
      <vt:lpstr>No need to remember everything</vt:lpstr>
      <vt:lpstr>Let's do a Full example…</vt:lpstr>
      <vt:lpstr>Let’s setup this…. </vt:lpstr>
      <vt:lpstr>Adding some complexity…</vt:lpstr>
      <vt:lpstr>Ok now Lets’ get some text </vt:lpstr>
      <vt:lpstr>Now we can augment the text </vt:lpstr>
      <vt:lpstr>Your task….</vt:lpstr>
      <vt:lpstr>Now let’s add a figure!</vt:lpstr>
      <vt:lpstr>Your turn…</vt:lpstr>
      <vt:lpstr>Typical values of morphological variables</vt:lpstr>
      <vt:lpstr>Typical values of morphological variables</vt:lpstr>
      <vt:lpstr>Typical values of morphological variables</vt:lpstr>
      <vt:lpstr>Typical values of morphological variables</vt:lpstr>
      <vt:lpstr>Typical values of morphological variables</vt:lpstr>
      <vt:lpstr>Calling R code in the free text</vt:lpstr>
      <vt:lpstr>Calling R code in the free text</vt:lpstr>
      <vt:lpstr>Variation of morphological variables</vt:lpstr>
      <vt:lpstr>covariation between variables variables</vt:lpstr>
      <vt:lpstr>Variation of morphological variables</vt:lpstr>
      <vt:lpstr>What about categorical factors</vt:lpstr>
      <vt:lpstr>What about categorical factors</vt:lpstr>
      <vt:lpstr>Visual R Markdown</vt:lpstr>
      <vt:lpstr>Beyond R-markdonw Jupyter notebooks &amp; Quatro</vt:lpstr>
      <vt:lpstr>Beyond R-markdonw Jupyter notebooks</vt:lpstr>
      <vt:lpstr>Beyond R-markdonw Quatro</vt:lpstr>
      <vt:lpstr>PowerPoint Presentation</vt:lpstr>
      <vt:lpstr>Version control with Git and GitHub</vt:lpstr>
      <vt:lpstr>Why use version control?</vt:lpstr>
      <vt:lpstr>What is Git and GitHub?</vt:lpstr>
      <vt:lpstr>the git mantra: Pull, commit, push.</vt:lpstr>
      <vt:lpstr>the git mantra: Pull, commit, push.</vt:lpstr>
      <vt:lpstr>Let’s open a github account!</vt:lpstr>
      <vt:lpstr>Let’s open a github account!</vt:lpstr>
      <vt:lpstr>Let’s open a github account!</vt:lpstr>
      <vt:lpstr>Now lets get stuff In It</vt:lpstr>
      <vt:lpstr>Now lets create a REPO</vt:lpstr>
      <vt:lpstr>Now lets get stuff In It</vt:lpstr>
      <vt:lpstr>Now lets get stuff In It</vt:lpstr>
      <vt:lpstr>You have created your first REPO</vt:lpstr>
      <vt:lpstr>RStudio projects – the what?</vt:lpstr>
      <vt:lpstr>RStudio projects – the how?</vt:lpstr>
      <vt:lpstr>RStudio projects – the how?</vt:lpstr>
      <vt:lpstr>Now you are working on a project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2019-08-27T05:46:22Z</cp:lastPrinted>
  <dcterms:modified xsi:type="dcterms:W3CDTF">2023-03-04T13:59:03Z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